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61"/>
  </p:notesMasterIdLst>
  <p:handoutMasterIdLst>
    <p:handoutMasterId r:id="rId62"/>
  </p:handoutMasterIdLst>
  <p:sldIdLst>
    <p:sldId id="256" r:id="rId2"/>
    <p:sldId id="257" r:id="rId3"/>
    <p:sldId id="271" r:id="rId4"/>
    <p:sldId id="308" r:id="rId5"/>
    <p:sldId id="309" r:id="rId6"/>
    <p:sldId id="310" r:id="rId7"/>
    <p:sldId id="322" r:id="rId8"/>
    <p:sldId id="323" r:id="rId9"/>
    <p:sldId id="324" r:id="rId10"/>
    <p:sldId id="311" r:id="rId11"/>
    <p:sldId id="325" r:id="rId12"/>
    <p:sldId id="321" r:id="rId13"/>
    <p:sldId id="326" r:id="rId14"/>
    <p:sldId id="327" r:id="rId15"/>
    <p:sldId id="328" r:id="rId16"/>
    <p:sldId id="329" r:id="rId17"/>
    <p:sldId id="330" r:id="rId18"/>
    <p:sldId id="258" r:id="rId19"/>
    <p:sldId id="262" r:id="rId20"/>
    <p:sldId id="263" r:id="rId21"/>
    <p:sldId id="259" r:id="rId22"/>
    <p:sldId id="362" r:id="rId23"/>
    <p:sldId id="264" r:id="rId24"/>
    <p:sldId id="265" r:id="rId25"/>
    <p:sldId id="346" r:id="rId26"/>
    <p:sldId id="315" r:id="rId27"/>
    <p:sldId id="316" r:id="rId28"/>
    <p:sldId id="317" r:id="rId29"/>
    <p:sldId id="319" r:id="rId30"/>
    <p:sldId id="320" r:id="rId31"/>
    <p:sldId id="318" r:id="rId32"/>
    <p:sldId id="347" r:id="rId33"/>
    <p:sldId id="348" r:id="rId34"/>
    <p:sldId id="349" r:id="rId35"/>
    <p:sldId id="350" r:id="rId36"/>
    <p:sldId id="351" r:id="rId37"/>
    <p:sldId id="352" r:id="rId38"/>
    <p:sldId id="353" r:id="rId39"/>
    <p:sldId id="354" r:id="rId40"/>
    <p:sldId id="355" r:id="rId41"/>
    <p:sldId id="356" r:id="rId42"/>
    <p:sldId id="331" r:id="rId43"/>
    <p:sldId id="332" r:id="rId44"/>
    <p:sldId id="333" r:id="rId45"/>
    <p:sldId id="334" r:id="rId46"/>
    <p:sldId id="335" r:id="rId47"/>
    <p:sldId id="337" r:id="rId48"/>
    <p:sldId id="360" r:id="rId49"/>
    <p:sldId id="338" r:id="rId50"/>
    <p:sldId id="339" r:id="rId51"/>
    <p:sldId id="341" r:id="rId52"/>
    <p:sldId id="343" r:id="rId53"/>
    <p:sldId id="344" r:id="rId54"/>
    <p:sldId id="274" r:id="rId55"/>
    <p:sldId id="345" r:id="rId56"/>
    <p:sldId id="357" r:id="rId57"/>
    <p:sldId id="358" r:id="rId58"/>
    <p:sldId id="359" r:id="rId59"/>
    <p:sldId id="269" r:id="rId60"/>
  </p:sldIdLst>
  <p:sldSz cx="18288000" cy="10287000"/>
  <p:notesSz cx="6858000" cy="9144000"/>
  <p:embeddedFontLst>
    <p:embeddedFont>
      <p:font typeface="Tlab 돋움 레귤러" panose="020B0600000101010101" charset="-127"/>
      <p:regular r:id="rId63"/>
    </p:embeddedFont>
    <p:embeddedFont>
      <p:font typeface="Tlab 돋움 레귤러 Bold" panose="020B0600000101010101" charset="-127"/>
      <p:regular r:id="rId64"/>
    </p:embeddedFont>
    <p:embeddedFont>
      <p:font typeface="Calibri" panose="020F0502020204030204" pitchFamily="34" charset="0"/>
      <p:regular r:id="rId65"/>
      <p:bold r:id="rId66"/>
      <p:italic r:id="rId67"/>
      <p:boldItalic r:id="rId68"/>
    </p:embeddedFont>
    <p:embeddedFont>
      <p:font typeface="맑은 고딕" panose="020B0503020000020004" pitchFamily="50" charset="-127"/>
      <p:regular r:id="rId69"/>
      <p:bold r:id="rId70"/>
    </p:embeddedFont>
    <p:embeddedFont>
      <p:font typeface="맑은 고딕" panose="020B0503020000020004" pitchFamily="50" charset="-127"/>
      <p:regular r:id="rId69"/>
      <p:bold r:id="rId7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624" userDrawn="1">
          <p15:clr>
            <a:srgbClr val="A4A3A4"/>
          </p15:clr>
        </p15:guide>
        <p15:guide id="3" orient="horz" pos="24" userDrawn="1">
          <p15:clr>
            <a:srgbClr val="A4A3A4"/>
          </p15:clr>
        </p15:guide>
        <p15:guide id="4" orient="horz" pos="6120" userDrawn="1">
          <p15:clr>
            <a:srgbClr val="A4A3A4"/>
          </p15:clr>
        </p15:guide>
        <p15:guide id="5" orient="horz" pos="312" userDrawn="1">
          <p15:clr>
            <a:srgbClr val="A4A3A4"/>
          </p15:clr>
        </p15:guide>
        <p15:guide id="6" pos="1089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7176" autoAdjust="0"/>
    <p:restoredTop sz="95716" autoAdjust="0"/>
  </p:normalViewPr>
  <p:slideViewPr>
    <p:cSldViewPr>
      <p:cViewPr varScale="1">
        <p:scale>
          <a:sx n="70" d="100"/>
          <a:sy n="70" d="100"/>
        </p:scale>
        <p:origin x="48" y="552"/>
      </p:cViewPr>
      <p:guideLst>
        <p:guide pos="624"/>
        <p:guide orient="horz" pos="24"/>
        <p:guide orient="horz" pos="6120"/>
        <p:guide orient="horz" pos="312"/>
        <p:guide pos="1089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 showGuides="1">
      <p:cViewPr varScale="1">
        <p:scale>
          <a:sx n="60" d="100"/>
          <a:sy n="60" d="100"/>
        </p:scale>
        <p:origin x="2894" y="29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font" Target="fonts/font1.fntdata"/><Relationship Id="rId68" Type="http://schemas.openxmlformats.org/officeDocument/2006/relationships/font" Target="fonts/font6.fntdata"/><Relationship Id="rId7" Type="http://schemas.openxmlformats.org/officeDocument/2006/relationships/slide" Target="slides/slide6.xml"/><Relationship Id="rId71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4.fntdata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3.fntdata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2.fntdata"/><Relationship Id="rId69" Type="http://schemas.openxmlformats.org/officeDocument/2006/relationships/font" Target="fonts/font7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5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handoutMaster" Target="handoutMasters/handoutMaster1.xml"/><Relationship Id="rId7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7F1A1737-41E0-675C-6C34-6F256238075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20E023B-1862-AB15-E5B7-D6CCC5774C1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F45204-9466-4234-AB8E-D39AB6AF8C89}" type="datetimeFigureOut">
              <a:rPr lang="ko-KR" altLang="en-US" smtClean="0"/>
              <a:t>2023-06-14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75C14CC-2342-5C60-625C-8D52686F96B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C16D651-6F4C-9B3D-4F7C-B65BE9DDD4B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FB9CA8-AE39-4BEE-BC01-681A4C092F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9496204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F44D90-BDD7-4221-96D1-FCE7E4B2729A}" type="datetimeFigureOut">
              <a:rPr lang="ko-KR" altLang="en-US" smtClean="0"/>
              <a:t>2023-06-14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ACC911-42E9-41A9-A636-9D3F0DB27C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76263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946595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61389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783394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661903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52782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680303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032534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793385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018804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060523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7860593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0850441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935174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6234475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9733701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3577860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8709390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828890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Google Shape;299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0988340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Google Shape;299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1130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Google Shape;299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6972350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Google Shape;299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5191877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Google Shape;299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6999565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Google Shape;299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2862647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Google Shape;299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6289020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Google Shape;299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5304652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602847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9679861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491887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0279679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736307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662152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593437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756876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240" userDrawn="1">
          <p15:clr>
            <a:srgbClr val="FBAE40"/>
          </p15:clr>
        </p15:guide>
        <p15:guide id="2" pos="576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3.svg"/><Relationship Id="rId7" Type="http://schemas.openxmlformats.org/officeDocument/2006/relationships/image" Target="../media/image2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3.svg"/><Relationship Id="rId7" Type="http://schemas.openxmlformats.org/officeDocument/2006/relationships/image" Target="../media/image2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13.svg"/><Relationship Id="rId7" Type="http://schemas.openxmlformats.org/officeDocument/2006/relationships/image" Target="../media/image2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jp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13.svg"/><Relationship Id="rId7" Type="http://schemas.openxmlformats.org/officeDocument/2006/relationships/image" Target="../media/image3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11" Type="http://schemas.openxmlformats.org/officeDocument/2006/relationships/image" Target="../media/image39.sv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0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2.png"/><Relationship Id="rId4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4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40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4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5" Type="http://schemas.openxmlformats.org/officeDocument/2006/relationships/image" Target="../media/image65.png"/><Relationship Id="rId4" Type="http://schemas.openxmlformats.org/officeDocument/2006/relationships/image" Target="../media/image4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png"/><Relationship Id="rId5" Type="http://schemas.openxmlformats.org/officeDocument/2006/relationships/image" Target="../media/image41.png"/><Relationship Id="rId4" Type="http://schemas.openxmlformats.org/officeDocument/2006/relationships/image" Target="../media/image6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png"/><Relationship Id="rId5" Type="http://schemas.openxmlformats.org/officeDocument/2006/relationships/image" Target="../media/image41.png"/><Relationship Id="rId4" Type="http://schemas.openxmlformats.org/officeDocument/2006/relationships/image" Target="../media/image6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4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4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4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png"/><Relationship Id="rId5" Type="http://schemas.openxmlformats.org/officeDocument/2006/relationships/image" Target="../media/image41.png"/><Relationship Id="rId4" Type="http://schemas.openxmlformats.org/officeDocument/2006/relationships/image" Target="../media/image7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4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4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4.png"/><Relationship Id="rId5" Type="http://schemas.openxmlformats.org/officeDocument/2006/relationships/image" Target="../media/image41.png"/><Relationship Id="rId4" Type="http://schemas.openxmlformats.org/officeDocument/2006/relationships/image" Target="../media/image8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4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8.png"/><Relationship Id="rId5" Type="http://schemas.openxmlformats.org/officeDocument/2006/relationships/image" Target="../media/image41.png"/><Relationship Id="rId4" Type="http://schemas.openxmlformats.org/officeDocument/2006/relationships/image" Target="../media/image8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4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9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3.png"/><Relationship Id="rId5" Type="http://schemas.openxmlformats.org/officeDocument/2006/relationships/image" Target="../media/image91.png"/><Relationship Id="rId4" Type="http://schemas.openxmlformats.org/officeDocument/2006/relationships/image" Target="../media/image4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9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4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10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3" Type="http://schemas.openxmlformats.org/officeDocument/2006/relationships/image" Target="../media/image42.png"/><Relationship Id="rId7" Type="http://schemas.openxmlformats.org/officeDocument/2006/relationships/image" Target="../media/image115.png"/><Relationship Id="rId12" Type="http://schemas.openxmlformats.org/officeDocument/2006/relationships/image" Target="../media/image12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4.png"/><Relationship Id="rId11" Type="http://schemas.openxmlformats.org/officeDocument/2006/relationships/image" Target="../media/image119.png"/><Relationship Id="rId5" Type="http://schemas.openxmlformats.org/officeDocument/2006/relationships/image" Target="../media/image113.png"/><Relationship Id="rId10" Type="http://schemas.openxmlformats.org/officeDocument/2006/relationships/image" Target="../media/image118.png"/><Relationship Id="rId4" Type="http://schemas.openxmlformats.org/officeDocument/2006/relationships/image" Target="../media/image43.png"/><Relationship Id="rId9" Type="http://schemas.openxmlformats.org/officeDocument/2006/relationships/image" Target="../media/image117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image" Target="../media/image4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4.png"/><Relationship Id="rId5" Type="http://schemas.openxmlformats.org/officeDocument/2006/relationships/image" Target="../media/image123.png"/><Relationship Id="rId4" Type="http://schemas.openxmlformats.org/officeDocument/2006/relationships/image" Target="../media/image4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6.png"/><Relationship Id="rId5" Type="http://schemas.openxmlformats.org/officeDocument/2006/relationships/image" Target="../media/image125.png"/><Relationship Id="rId4" Type="http://schemas.openxmlformats.org/officeDocument/2006/relationships/image" Target="../media/image43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7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sv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7" Type="http://schemas.openxmlformats.org/officeDocument/2006/relationships/image" Target="../media/image2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8396853" y="1828696"/>
            <a:ext cx="17540853" cy="17540853"/>
          </a:xfrm>
          <a:custGeom>
            <a:avLst/>
            <a:gdLst/>
            <a:ahLst/>
            <a:cxnLst/>
            <a:rect l="l" t="t" r="r" b="b"/>
            <a:pathLst>
              <a:path w="17540853" h="17540853">
                <a:moveTo>
                  <a:pt x="0" y="0"/>
                </a:moveTo>
                <a:lnTo>
                  <a:pt x="17540853" y="0"/>
                </a:lnTo>
                <a:lnTo>
                  <a:pt x="17540853" y="17540853"/>
                </a:lnTo>
                <a:lnTo>
                  <a:pt x="0" y="175408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6352962" y="-7996086"/>
            <a:ext cx="15937397" cy="15937397"/>
          </a:xfrm>
          <a:custGeom>
            <a:avLst/>
            <a:gdLst/>
            <a:ahLst/>
            <a:cxnLst/>
            <a:rect l="l" t="t" r="r" b="b"/>
            <a:pathLst>
              <a:path w="15937397" h="15937397">
                <a:moveTo>
                  <a:pt x="0" y="0"/>
                </a:moveTo>
                <a:lnTo>
                  <a:pt x="15937397" y="0"/>
                </a:lnTo>
                <a:lnTo>
                  <a:pt x="15937397" y="15937397"/>
                </a:lnTo>
                <a:lnTo>
                  <a:pt x="0" y="159373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AutoShape 4"/>
          <p:cNvSpPr/>
          <p:nvPr/>
        </p:nvSpPr>
        <p:spPr>
          <a:xfrm>
            <a:off x="1028700" y="8555092"/>
            <a:ext cx="1623060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TextBox 5"/>
          <p:cNvSpPr txBox="1"/>
          <p:nvPr/>
        </p:nvSpPr>
        <p:spPr>
          <a:xfrm>
            <a:off x="1028700" y="3248025"/>
            <a:ext cx="14897100" cy="17513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4999"/>
              </a:lnSpc>
            </a:pPr>
            <a:r>
              <a:rPr lang="ko-KR" altLang="en-US" sz="8800" dirty="0">
                <a:solidFill>
                  <a:srgbClr val="000000"/>
                </a:solidFill>
                <a:ea typeface="Tlab 돋움 레귤러 Bold" panose="020B0600000101010101" charset="-127"/>
              </a:rPr>
              <a:t>프로젝트 </a:t>
            </a:r>
            <a:r>
              <a:rPr lang="en-US" altLang="ko-KR" sz="8800" dirty="0">
                <a:solidFill>
                  <a:srgbClr val="000000"/>
                </a:solidFill>
                <a:ea typeface="Tlab 돋움 레귤러 Bold" panose="020B0600000101010101" charset="-127"/>
              </a:rPr>
              <a:t>#2 </a:t>
            </a:r>
            <a:r>
              <a:rPr lang="ko-KR" altLang="en-US" sz="8800" dirty="0">
                <a:solidFill>
                  <a:srgbClr val="000000"/>
                </a:solidFill>
                <a:ea typeface="Tlab 돋움 레귤러 Bold" panose="020B0600000101010101" charset="-127"/>
              </a:rPr>
              <a:t>결과발표</a:t>
            </a:r>
            <a:endParaRPr lang="en-US" sz="8800" dirty="0">
              <a:solidFill>
                <a:srgbClr val="000000"/>
              </a:solidFill>
              <a:ea typeface="Tlab 돋움 레귤러 Bold" panose="020B0600000101010101" charset="-127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28700" y="6607605"/>
            <a:ext cx="11889242" cy="18506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99"/>
              </a:lnSpc>
            </a:pPr>
            <a:r>
              <a:rPr lang="en-US" altLang="ko-KR" sz="3499" dirty="0">
                <a:solidFill>
                  <a:srgbClr val="000000"/>
                </a:solidFill>
                <a:ea typeface="Tlab 돋움 레귤러"/>
              </a:rPr>
              <a:t>2022. 06. 14.</a:t>
            </a:r>
          </a:p>
          <a:p>
            <a:pPr>
              <a:lnSpc>
                <a:spcPts val="4899"/>
              </a:lnSpc>
            </a:pPr>
            <a:r>
              <a:rPr lang="ko-KR" altLang="en-US" sz="3499" dirty="0">
                <a:solidFill>
                  <a:srgbClr val="000000"/>
                </a:solidFill>
                <a:ea typeface="Tlab 돋움 레귤러"/>
              </a:rPr>
              <a:t>충북대학교 산업인공지능학과</a:t>
            </a:r>
            <a:endParaRPr lang="en-US" altLang="ko-KR" sz="3499" dirty="0">
              <a:solidFill>
                <a:srgbClr val="000000"/>
              </a:solidFill>
              <a:ea typeface="Tlab 돋움 레귤러"/>
            </a:endParaRPr>
          </a:p>
          <a:p>
            <a:pPr>
              <a:lnSpc>
                <a:spcPts val="4899"/>
              </a:lnSpc>
            </a:pPr>
            <a:r>
              <a:rPr lang="en-US" sz="3499" dirty="0">
                <a:solidFill>
                  <a:srgbClr val="000000"/>
                </a:solidFill>
                <a:ea typeface="Tlab 돋움 레귤러"/>
              </a:rPr>
              <a:t>[1</a:t>
            </a:r>
            <a:r>
              <a:rPr lang="ko-KR" altLang="en-US" sz="3499" dirty="0">
                <a:solidFill>
                  <a:srgbClr val="000000"/>
                </a:solidFill>
                <a:ea typeface="Tlab 돋움 레귤러"/>
              </a:rPr>
              <a:t>조</a:t>
            </a:r>
            <a:r>
              <a:rPr lang="en-US" altLang="ko-KR" sz="3499" dirty="0">
                <a:solidFill>
                  <a:srgbClr val="000000"/>
                </a:solidFill>
                <a:ea typeface="Tlab 돋움 레귤러"/>
              </a:rPr>
              <a:t>] </a:t>
            </a:r>
            <a:r>
              <a:rPr lang="ko-KR" altLang="en-US" sz="3499" dirty="0">
                <a:solidFill>
                  <a:srgbClr val="000000"/>
                </a:solidFill>
                <a:ea typeface="Tlab 돋움 레귤러"/>
              </a:rPr>
              <a:t>박영제</a:t>
            </a:r>
            <a:r>
              <a:rPr lang="en-US" altLang="ko-KR" sz="3499" dirty="0">
                <a:solidFill>
                  <a:srgbClr val="000000"/>
                </a:solidFill>
                <a:ea typeface="Tlab 돋움 레귤러"/>
              </a:rPr>
              <a:t>, </a:t>
            </a:r>
            <a:r>
              <a:rPr lang="ko-KR" altLang="en-US" sz="3499" dirty="0">
                <a:solidFill>
                  <a:srgbClr val="000000"/>
                </a:solidFill>
                <a:ea typeface="Tlab 돋움 레귤러"/>
              </a:rPr>
              <a:t>이정현</a:t>
            </a:r>
            <a:r>
              <a:rPr lang="en-US" altLang="ko-KR" sz="3499" dirty="0">
                <a:solidFill>
                  <a:srgbClr val="000000"/>
                </a:solidFill>
                <a:ea typeface="Tlab 돋움 레귤러"/>
              </a:rPr>
              <a:t>, </a:t>
            </a:r>
            <a:r>
              <a:rPr lang="ko-KR" altLang="en-US" sz="3499" dirty="0" err="1">
                <a:solidFill>
                  <a:srgbClr val="000000"/>
                </a:solidFill>
                <a:ea typeface="Tlab 돋움 레귤러"/>
              </a:rPr>
              <a:t>임강혁</a:t>
            </a:r>
            <a:endParaRPr lang="en-US" sz="3499" dirty="0">
              <a:solidFill>
                <a:srgbClr val="000000"/>
              </a:solidFill>
              <a:ea typeface="Tlab 돋움 레귤러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028700" y="3248025"/>
            <a:ext cx="3480109" cy="3753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81"/>
              </a:lnSpc>
              <a:spcBef>
                <a:spcPct val="0"/>
              </a:spcBef>
            </a:pPr>
            <a:r>
              <a:rPr lang="ko-KR" altLang="en-US" sz="2201" dirty="0">
                <a:solidFill>
                  <a:srgbClr val="000000"/>
                </a:solidFill>
                <a:ea typeface="Tlab 돋움 레귤러"/>
              </a:rPr>
              <a:t>지능화 </a:t>
            </a:r>
            <a:r>
              <a:rPr lang="ko-KR" altLang="en-US" sz="2201" dirty="0" err="1">
                <a:solidFill>
                  <a:srgbClr val="000000"/>
                </a:solidFill>
                <a:ea typeface="Tlab 돋움 레귤러"/>
              </a:rPr>
              <a:t>캡스톤</a:t>
            </a:r>
            <a:r>
              <a:rPr lang="ko-KR" altLang="en-US" sz="2201" dirty="0">
                <a:solidFill>
                  <a:srgbClr val="000000"/>
                </a:solidFill>
                <a:ea typeface="Tlab 돋움 레귤러"/>
              </a:rPr>
              <a:t> 프로젝트</a:t>
            </a:r>
            <a:endParaRPr lang="en-US" sz="2201" dirty="0">
              <a:solidFill>
                <a:srgbClr val="000000"/>
              </a:solidFill>
              <a:ea typeface="Tlab 돋움 레귤러"/>
            </a:endParaRPr>
          </a:p>
        </p:txBody>
      </p:sp>
      <p:pic>
        <p:nvPicPr>
          <p:cNvPr id="13" name="Google Shape;89;p1">
            <a:extLst>
              <a:ext uri="{FF2B5EF4-FFF2-40B4-BE49-F238E27FC236}">
                <a16:creationId xmlns:a16="http://schemas.microsoft.com/office/drawing/2014/main" id="{F81ECCBD-228B-7C0E-D9B6-1E8012858DF6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29934" b="31683"/>
          <a:stretch/>
        </p:blipFill>
        <p:spPr>
          <a:xfrm>
            <a:off x="14567818" y="8677468"/>
            <a:ext cx="2715963" cy="502586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슬라이드 번호 개체 틀 6">
            <a:extLst>
              <a:ext uri="{FF2B5EF4-FFF2-40B4-BE49-F238E27FC236}">
                <a16:creationId xmlns:a16="http://schemas.microsoft.com/office/drawing/2014/main" id="{7F00BF5B-DA59-5BC7-AD87-0A4C17A76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1721927" y="1301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800" b="1" smtClean="0">
                <a:solidFill>
                  <a:schemeClr val="tx1"/>
                </a:solidFill>
                <a:latin typeface="+mn-ea"/>
              </a:rPr>
              <a:pPr/>
              <a:t>1</a:t>
            </a:fld>
            <a:endParaRPr lang="en-US" sz="2800" b="1" dirty="0">
              <a:solidFill>
                <a:schemeClr val="tx1"/>
              </a:solidFill>
              <a:latin typeface="+mn-e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264808" y="-9364870"/>
            <a:ext cx="15768684" cy="15804000"/>
          </a:xfrm>
          <a:custGeom>
            <a:avLst/>
            <a:gdLst/>
            <a:ahLst/>
            <a:cxnLst/>
            <a:rect l="l" t="t" r="r" b="b"/>
            <a:pathLst>
              <a:path w="15768684" h="15768684">
                <a:moveTo>
                  <a:pt x="0" y="0"/>
                </a:moveTo>
                <a:lnTo>
                  <a:pt x="15768684" y="0"/>
                </a:lnTo>
                <a:lnTo>
                  <a:pt x="15768684" y="15768684"/>
                </a:lnTo>
                <a:lnTo>
                  <a:pt x="0" y="157686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b="223"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028700" y="2019300"/>
            <a:ext cx="14744700" cy="7600991"/>
            <a:chOff x="0" y="0"/>
            <a:chExt cx="19659598" cy="10134649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57222" cy="657222"/>
            </a:xfrm>
            <a:custGeom>
              <a:avLst/>
              <a:gdLst/>
              <a:ahLst/>
              <a:cxnLst/>
              <a:rect l="l" t="t" r="r" b="b"/>
              <a:pathLst>
                <a:path w="657222" h="657222">
                  <a:moveTo>
                    <a:pt x="0" y="0"/>
                  </a:moveTo>
                  <a:lnTo>
                    <a:pt x="657222" y="0"/>
                  </a:lnTo>
                  <a:lnTo>
                    <a:pt x="657222" y="657222"/>
                  </a:lnTo>
                  <a:lnTo>
                    <a:pt x="0" y="6572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TextBox 6"/>
            <p:cNvSpPr txBox="1"/>
            <p:nvPr/>
          </p:nvSpPr>
          <p:spPr>
            <a:xfrm>
              <a:off x="1340493" y="45824"/>
              <a:ext cx="18319105" cy="1008882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379"/>
                </a:lnSpc>
              </a:pPr>
              <a:r>
                <a:rPr lang="ko-KR" altLang="en-US" sz="2599" dirty="0">
                  <a:latin typeface="+mj-ea"/>
                  <a:ea typeface="+mj-ea"/>
                </a:rPr>
                <a:t>딥러닝 학습환경</a:t>
              </a:r>
              <a:endParaRPr lang="en-US" sz="2599" dirty="0">
                <a:latin typeface="+mj-ea"/>
                <a:ea typeface="+mj-ea"/>
              </a:endParaRPr>
            </a:p>
            <a:p>
              <a:pPr marL="457200" marR="0" lvl="0" indent="-31750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Font typeface="Malgun Gothic"/>
                <a:buChar char="-"/>
              </a:pPr>
              <a:r>
                <a:rPr lang="ko-KR" altLang="en-US" sz="2400" dirty="0">
                  <a:latin typeface="Malgun Gothic"/>
                  <a:ea typeface="Malgun Gothic"/>
                  <a:cs typeface="Malgun Gothic"/>
                  <a:sym typeface="Malgun Gothic"/>
                </a:rPr>
                <a:t> </a:t>
              </a:r>
              <a:r>
                <a:rPr lang="en-US" altLang="ko-KR" sz="2400" dirty="0">
                  <a:latin typeface="Malgun Gothic"/>
                  <a:ea typeface="Malgun Gothic"/>
                  <a:sym typeface="Malgun Gothic"/>
                </a:rPr>
                <a:t>(HW) PC </a:t>
              </a:r>
              <a:r>
                <a:rPr lang="ko-KR" altLang="en-US" sz="2400" dirty="0">
                  <a:latin typeface="Malgun Gothic"/>
                  <a:ea typeface="Malgun Gothic"/>
                  <a:sym typeface="Malgun Gothic"/>
                </a:rPr>
                <a:t>사양</a:t>
              </a:r>
              <a:endParaRPr lang="en-US" altLang="ko-KR" sz="2400" dirty="0">
                <a:latin typeface="Malgun Gothic"/>
                <a:ea typeface="Malgun Gothic"/>
                <a:sym typeface="Malgun Gothic"/>
              </a:endParaRPr>
            </a:p>
            <a:p>
              <a:pPr marL="1341438" marR="0" lvl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SzPts val="1400"/>
              </a:pPr>
              <a:r>
                <a:rPr lang="en-US" altLang="ko-KR" sz="2400" dirty="0">
                  <a:latin typeface="Malgun Gothic"/>
                  <a:ea typeface="Malgun Gothic"/>
                  <a:cs typeface="Malgun Gothic"/>
                  <a:sym typeface="Malgun Gothic"/>
                </a:rPr>
                <a:t>CPU  : 11th Gen Intel(R) Core(TM) i7-1165G7 @ 2.80GHz   </a:t>
              </a:r>
            </a:p>
            <a:p>
              <a:pPr marL="1341438" marR="0" lvl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SzPts val="1400"/>
              </a:pPr>
              <a:r>
                <a:rPr lang="en-US" altLang="ko-KR" sz="2400" dirty="0">
                  <a:latin typeface="Malgun Gothic"/>
                  <a:ea typeface="Malgun Gothic"/>
                  <a:cs typeface="Malgun Gothic"/>
                  <a:sym typeface="Malgun Gothic"/>
                </a:rPr>
                <a:t>RAM : 16 GB</a:t>
              </a:r>
            </a:p>
            <a:p>
              <a:pPr marL="1341438" marR="0" lvl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SzPts val="1400"/>
              </a:pPr>
              <a:r>
                <a:rPr lang="en-US" altLang="ko-KR" sz="2400" dirty="0">
                  <a:latin typeface="Malgun Gothic"/>
                  <a:ea typeface="Malgun Gothic"/>
                  <a:cs typeface="Malgun Gothic"/>
                  <a:sym typeface="Malgun Gothic"/>
                </a:rPr>
                <a:t>GPU  : NVIDIA GeForce GTX 1650 </a:t>
              </a:r>
              <a:r>
                <a:rPr lang="en-US" altLang="ko-KR" sz="2400" dirty="0" err="1">
                  <a:latin typeface="Malgun Gothic"/>
                  <a:ea typeface="Malgun Gothic"/>
                  <a:cs typeface="Malgun Gothic"/>
                  <a:sym typeface="Malgun Gothic"/>
                </a:rPr>
                <a:t>ti</a:t>
              </a:r>
              <a:r>
                <a:rPr lang="en-US" altLang="ko-KR" sz="2400" dirty="0">
                  <a:latin typeface="Malgun Gothic"/>
                  <a:ea typeface="Malgun Gothic"/>
                  <a:cs typeface="Malgun Gothic"/>
                  <a:sym typeface="Malgun Gothic"/>
                </a:rPr>
                <a:t> 4GB</a:t>
              </a:r>
            </a:p>
            <a:p>
              <a:pPr marL="1341438" marR="0" lvl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SzPts val="1400"/>
              </a:pPr>
              <a:endParaRPr lang="en-US" altLang="ko-KR" sz="2400" dirty="0"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marL="457200" marR="0" lvl="0" indent="-31750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Font typeface="Malgun Gothic"/>
                <a:buChar char="-"/>
              </a:pPr>
              <a:r>
                <a:rPr lang="en-US" altLang="ko-KR" sz="2400" dirty="0">
                  <a:latin typeface="Malgun Gothic"/>
                  <a:ea typeface="Malgun Gothic"/>
                  <a:sym typeface="Malgun Gothic"/>
                </a:rPr>
                <a:t> (SW) </a:t>
              </a:r>
              <a:r>
                <a:rPr lang="ko-KR" altLang="en-US" sz="2400" dirty="0">
                  <a:latin typeface="Malgun Gothic"/>
                  <a:ea typeface="Malgun Gothic"/>
                  <a:sym typeface="Malgun Gothic"/>
                </a:rPr>
                <a:t>가상환경</a:t>
              </a:r>
              <a:endParaRPr lang="en-US" altLang="ko-KR" sz="2400" dirty="0">
                <a:latin typeface="Malgun Gothic"/>
                <a:ea typeface="Malgun Gothic"/>
                <a:sym typeface="Malgun Gothic"/>
              </a:endParaRPr>
            </a:p>
            <a:p>
              <a:pPr marL="1341438" marR="0" lvl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SzPts val="1400"/>
              </a:pPr>
              <a:r>
                <a:rPr lang="en-US" altLang="ko-KR" sz="2400" dirty="0">
                  <a:latin typeface="Malgun Gothic"/>
                  <a:ea typeface="Malgun Gothic"/>
                  <a:sym typeface="Malgun Gothic"/>
                </a:rPr>
                <a:t>IDE : PyCharm 2023.1.2 (Community Edition)</a:t>
              </a:r>
            </a:p>
            <a:p>
              <a:pPr marL="1341438" marR="0" lvl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SzPts val="1400"/>
              </a:pPr>
              <a:r>
                <a:rPr lang="en-US" altLang="ko-KR" sz="2400" dirty="0">
                  <a:latin typeface="Malgun Gothic"/>
                  <a:ea typeface="Malgun Gothic"/>
                  <a:sym typeface="Malgun Gothic"/>
                </a:rPr>
                <a:t>PKG, python 3.8.0, </a:t>
              </a:r>
              <a:r>
                <a:rPr lang="en-US" altLang="ko-KR" sz="2400" dirty="0" err="1">
                  <a:latin typeface="Malgun Gothic"/>
                  <a:ea typeface="Malgun Gothic"/>
                  <a:sym typeface="Malgun Gothic"/>
                </a:rPr>
                <a:t>pytocth</a:t>
              </a:r>
              <a:r>
                <a:rPr lang="en-US" altLang="ko-KR" sz="2400" dirty="0">
                  <a:latin typeface="Malgun Gothic"/>
                  <a:ea typeface="Malgun Gothic"/>
                  <a:sym typeface="Malgun Gothic"/>
                </a:rPr>
                <a:t> 2.0.0, yolov5 7.0</a:t>
              </a:r>
            </a:p>
            <a:p>
              <a:pPr marL="457200" marR="0" lvl="0" indent="-31750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Font typeface="Malgun Gothic"/>
                <a:buChar char="-"/>
              </a:pPr>
              <a:endParaRPr lang="en-US" altLang="ko-KR" sz="2400" dirty="0">
                <a:latin typeface="Malgun Gothic"/>
                <a:ea typeface="Malgun Gothic"/>
                <a:sym typeface="Malgun Gothic"/>
              </a:endParaRPr>
            </a:p>
            <a:p>
              <a:pPr marL="457200" marR="0" lvl="0" indent="-31750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Font typeface="Malgun Gothic"/>
                <a:buChar char="-"/>
              </a:pPr>
              <a:r>
                <a:rPr lang="en-US" altLang="ko-KR" sz="2400" dirty="0">
                  <a:latin typeface="Malgun Gothic"/>
                  <a:ea typeface="Malgun Gothic"/>
                  <a:sym typeface="Malgun Gothic"/>
                </a:rPr>
                <a:t> (</a:t>
              </a:r>
              <a:r>
                <a:rPr lang="en-US" altLang="ko-KR" sz="2400" dirty="0" err="1">
                  <a:latin typeface="Malgun Gothic"/>
                  <a:ea typeface="Malgun Gothic"/>
                  <a:sym typeface="Malgun Gothic"/>
                </a:rPr>
                <a:t>HyperParameter</a:t>
              </a:r>
              <a:r>
                <a:rPr lang="en-US" altLang="ko-KR" sz="2400" dirty="0">
                  <a:latin typeface="Malgun Gothic"/>
                  <a:ea typeface="Malgun Gothic"/>
                  <a:sym typeface="Malgun Gothic"/>
                </a:rPr>
                <a:t>)</a:t>
              </a:r>
            </a:p>
            <a:p>
              <a:pPr marL="1249363" marR="0" lvl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SzPts val="1400"/>
              </a:pPr>
              <a:r>
                <a:rPr lang="en-US" altLang="ko-KR" sz="2400" dirty="0" err="1">
                  <a:latin typeface="Malgun Gothic"/>
                  <a:ea typeface="Malgun Gothic"/>
                  <a:sym typeface="Malgun Gothic"/>
                </a:rPr>
                <a:t>PreTrainModel</a:t>
              </a:r>
              <a:r>
                <a:rPr lang="en-US" altLang="ko-KR" sz="2400" dirty="0">
                  <a:latin typeface="Malgun Gothic"/>
                  <a:ea typeface="Malgun Gothic"/>
                  <a:sym typeface="Malgun Gothic"/>
                </a:rPr>
                <a:t> : YOLOv5N(nano)</a:t>
              </a:r>
            </a:p>
            <a:p>
              <a:pPr marL="1249363" marR="0" lvl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SzPts val="1400"/>
              </a:pPr>
              <a:r>
                <a:rPr lang="en-US" altLang="ko-KR" sz="2400" dirty="0">
                  <a:latin typeface="Malgun Gothic"/>
                  <a:ea typeface="Malgun Gothic"/>
                  <a:sym typeface="Malgun Gothic"/>
                </a:rPr>
                <a:t>Epoch : 100</a:t>
              </a:r>
            </a:p>
            <a:p>
              <a:pPr marL="1249363" marR="0" lvl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SzPts val="1400"/>
              </a:pPr>
              <a:r>
                <a:rPr lang="en-US" altLang="ko-KR" sz="2400" dirty="0" err="1">
                  <a:latin typeface="Malgun Gothic"/>
                  <a:ea typeface="Malgun Gothic"/>
                  <a:sym typeface="Malgun Gothic"/>
                </a:rPr>
                <a:t>Batch_Size</a:t>
              </a:r>
              <a:r>
                <a:rPr lang="en-US" altLang="ko-KR" sz="2400" dirty="0">
                  <a:latin typeface="Malgun Gothic"/>
                  <a:ea typeface="Malgun Gothic"/>
                  <a:sym typeface="Malgun Gothic"/>
                </a:rPr>
                <a:t> : 24</a:t>
              </a:r>
            </a:p>
          </p:txBody>
        </p:sp>
      </p:grpSp>
      <p:sp>
        <p:nvSpPr>
          <p:cNvPr id="23" name="TextBox 4">
            <a:extLst>
              <a:ext uri="{FF2B5EF4-FFF2-40B4-BE49-F238E27FC236}">
                <a16:creationId xmlns:a16="http://schemas.microsoft.com/office/drawing/2014/main" id="{0DAB1A19-F8DB-21D5-E41C-87091F73B6F4}"/>
              </a:ext>
            </a:extLst>
          </p:cNvPr>
          <p:cNvSpPr txBox="1"/>
          <p:nvPr/>
        </p:nvSpPr>
        <p:spPr>
          <a:xfrm>
            <a:off x="1031130" y="495300"/>
            <a:ext cx="10467355" cy="11127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ko-KR" altLang="en-US" sz="5400" dirty="0">
                <a:solidFill>
                  <a:srgbClr val="000000"/>
                </a:solidFill>
                <a:ea typeface="Tlab 돋움 레귤러 Bold"/>
              </a:rPr>
              <a:t>모델</a:t>
            </a:r>
            <a:r>
              <a:rPr lang="en-US" altLang="ko-KR" sz="5400" dirty="0">
                <a:solidFill>
                  <a:srgbClr val="000000"/>
                </a:solidFill>
                <a:ea typeface="Tlab 돋움 레귤러 Bold"/>
              </a:rPr>
              <a:t> </a:t>
            </a:r>
            <a:r>
              <a:rPr lang="ko-KR" altLang="en-US" sz="5400" dirty="0">
                <a:solidFill>
                  <a:srgbClr val="000000"/>
                </a:solidFill>
                <a:ea typeface="Tlab 돋움 레귤러 Bold"/>
              </a:rPr>
              <a:t>학습</a:t>
            </a:r>
            <a:endParaRPr lang="en-US" sz="5400" dirty="0">
              <a:solidFill>
                <a:srgbClr val="000000"/>
              </a:solidFill>
              <a:ea typeface="Tlab 돋움 레귤러 Bold"/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83DE9A9-DB0F-0452-CCD5-7815F3FEDC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1524000" y="1301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800" b="1" smtClean="0">
                <a:solidFill>
                  <a:schemeClr val="tx1"/>
                </a:solidFill>
                <a:latin typeface="+mn-ea"/>
              </a:rPr>
              <a:pPr/>
              <a:t>10</a:t>
            </a:fld>
            <a:endParaRPr lang="en-US" sz="2800" b="1" dirty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812008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369588" y="1257300"/>
            <a:ext cx="15768684" cy="15804000"/>
          </a:xfrm>
          <a:custGeom>
            <a:avLst/>
            <a:gdLst/>
            <a:ahLst/>
            <a:cxnLst/>
            <a:rect l="l" t="t" r="r" b="b"/>
            <a:pathLst>
              <a:path w="15768684" h="15768684">
                <a:moveTo>
                  <a:pt x="0" y="0"/>
                </a:moveTo>
                <a:lnTo>
                  <a:pt x="15768684" y="0"/>
                </a:lnTo>
                <a:lnTo>
                  <a:pt x="15768684" y="15768684"/>
                </a:lnTo>
                <a:lnTo>
                  <a:pt x="0" y="157686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b="223"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028700" y="2019300"/>
            <a:ext cx="14744700" cy="3080266"/>
            <a:chOff x="0" y="0"/>
            <a:chExt cx="19659598" cy="4107019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57222" cy="657222"/>
            </a:xfrm>
            <a:custGeom>
              <a:avLst/>
              <a:gdLst/>
              <a:ahLst/>
              <a:cxnLst/>
              <a:rect l="l" t="t" r="r" b="b"/>
              <a:pathLst>
                <a:path w="657222" h="657222">
                  <a:moveTo>
                    <a:pt x="0" y="0"/>
                  </a:moveTo>
                  <a:lnTo>
                    <a:pt x="657222" y="0"/>
                  </a:lnTo>
                  <a:lnTo>
                    <a:pt x="657222" y="657222"/>
                  </a:lnTo>
                  <a:lnTo>
                    <a:pt x="0" y="6572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TextBox 6"/>
            <p:cNvSpPr txBox="1"/>
            <p:nvPr/>
          </p:nvSpPr>
          <p:spPr>
            <a:xfrm>
              <a:off x="1340493" y="45824"/>
              <a:ext cx="18319105" cy="406119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379"/>
                </a:lnSpc>
              </a:pPr>
              <a:r>
                <a:rPr lang="ko-KR" altLang="en-US" sz="2599" dirty="0">
                  <a:latin typeface="+mj-ea"/>
                  <a:ea typeface="+mj-ea"/>
                </a:rPr>
                <a:t>학습 방법</a:t>
              </a:r>
              <a:endParaRPr lang="en-US" sz="2599" dirty="0">
                <a:latin typeface="+mj-ea"/>
                <a:ea typeface="+mj-ea"/>
              </a:endParaRPr>
            </a:p>
            <a:p>
              <a:pPr marL="457200" marR="0" lvl="0" indent="-330200" algn="l" rtl="0">
                <a:lnSpc>
                  <a:spcPct val="14375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Malgun Gothic"/>
                <a:buChar char="-"/>
              </a:pPr>
              <a:r>
                <a:rPr lang="en-US" altLang="ko-KR" sz="24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yolov5n : </a:t>
              </a:r>
              <a:r>
                <a:rPr lang="ko-KR" altLang="en-US" sz="24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검출 대상이 </a:t>
              </a:r>
              <a:r>
                <a:rPr lang="en-US" altLang="ko-KR" sz="24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Head, Helmet 2</a:t>
              </a:r>
              <a:r>
                <a:rPr lang="ko-KR" altLang="en-US" sz="24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개이므로 </a:t>
              </a:r>
              <a:r>
                <a:rPr lang="ko-KR" altLang="en-US" sz="2400" b="1" dirty="0">
                  <a:solidFill>
                    <a:srgbClr val="FF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가장 </a:t>
              </a:r>
              <a:r>
                <a:rPr lang="ko-KR" altLang="en-US" sz="2400" b="1" dirty="0" err="1">
                  <a:solidFill>
                    <a:srgbClr val="FF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경량화된</a:t>
              </a:r>
              <a:r>
                <a:rPr lang="ko-KR" altLang="en-US" sz="2400" b="1" dirty="0">
                  <a:solidFill>
                    <a:srgbClr val="FF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모델</a:t>
              </a:r>
              <a:r>
                <a:rPr lang="ko-KR" altLang="en-US" sz="24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을 사용</a:t>
              </a:r>
            </a:p>
            <a:p>
              <a:pPr marL="457200" marR="0" lvl="0" indent="-330200" algn="l" rtl="0">
                <a:lnSpc>
                  <a:spcPct val="14375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Malgun Gothic"/>
                <a:buChar char="-"/>
              </a:pPr>
              <a:r>
                <a:rPr lang="en-US" altLang="ko-KR" sz="2400" dirty="0">
                  <a:solidFill>
                    <a:srgbClr val="FF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V1 :</a:t>
              </a:r>
              <a:r>
                <a:rPr lang="ko-KR" altLang="en-US" sz="24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데이터를 이용해 학습 후 </a:t>
              </a:r>
              <a:r>
                <a:rPr lang="ko-KR" altLang="en-US" sz="24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재현율</a:t>
              </a:r>
              <a:r>
                <a:rPr lang="en-US" altLang="ko-KR" sz="24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, </a:t>
              </a:r>
              <a:r>
                <a:rPr lang="ko-KR" altLang="en-US" sz="24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정밀도</a:t>
              </a:r>
              <a:r>
                <a:rPr lang="en-US" altLang="ko-KR" sz="24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, </a:t>
              </a:r>
              <a:r>
                <a:rPr lang="en-US" altLang="ko-KR" sz="24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mAP</a:t>
              </a:r>
              <a:r>
                <a:rPr lang="ko-KR" altLang="en-US" sz="24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를 높이기 위해 데이터 추가</a:t>
              </a:r>
            </a:p>
            <a:p>
              <a:pPr marL="457200" marR="0" lvl="0" indent="-330200" algn="l" rtl="0">
                <a:lnSpc>
                  <a:spcPct val="14375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Malgun Gothic"/>
                <a:buChar char="-"/>
              </a:pPr>
              <a:r>
                <a:rPr lang="en-US" altLang="ko-KR" sz="2400" dirty="0">
                  <a:solidFill>
                    <a:srgbClr val="FF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V2</a:t>
              </a:r>
              <a:r>
                <a:rPr lang="ko-KR" altLang="en-US" sz="24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</a:t>
              </a:r>
              <a:r>
                <a:rPr lang="en-US" altLang="ko-KR" sz="24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: </a:t>
              </a:r>
              <a:r>
                <a:rPr lang="ko-KR" altLang="en-US" sz="2400" b="1" u="sng" dirty="0">
                  <a:solidFill>
                    <a:srgbClr val="FF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백그라운드 이미지</a:t>
              </a:r>
              <a:r>
                <a:rPr lang="en-US" altLang="ko-KR" sz="2400" b="1" u="sng" dirty="0">
                  <a:solidFill>
                    <a:srgbClr val="FF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(</a:t>
              </a:r>
              <a:r>
                <a:rPr lang="en-US" altLang="ko-KR" sz="2400" b="1" u="sng" dirty="0" err="1">
                  <a:solidFill>
                    <a:srgbClr val="FF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nolabel</a:t>
              </a:r>
              <a:r>
                <a:rPr lang="en-US" altLang="ko-KR" sz="2400" b="1" u="sng" dirty="0">
                  <a:solidFill>
                    <a:srgbClr val="FF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)</a:t>
              </a:r>
              <a:r>
                <a:rPr lang="ko-KR" altLang="en-US" sz="2400" u="sng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를 임의로 추가</a:t>
              </a:r>
              <a:r>
                <a:rPr lang="ko-KR" altLang="en-US" sz="24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하여 </a:t>
              </a:r>
              <a:r>
                <a:rPr lang="ko-KR" altLang="en-US" sz="24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재학습</a:t>
              </a:r>
              <a:r>
                <a:rPr lang="ko-KR" altLang="en-US" sz="24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</a:t>
              </a:r>
            </a:p>
            <a:p>
              <a:pPr marL="457200" marR="0" lvl="0" indent="-330200" algn="l" rtl="0">
                <a:lnSpc>
                  <a:spcPct val="14375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Malgun Gothic"/>
                <a:buChar char="-"/>
              </a:pPr>
              <a:r>
                <a:rPr lang="en-US" altLang="ko-KR" sz="2400" dirty="0">
                  <a:solidFill>
                    <a:srgbClr val="FF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V3</a:t>
              </a:r>
              <a:r>
                <a:rPr lang="ko-KR" altLang="en-US" sz="24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</a:t>
              </a:r>
              <a:r>
                <a:rPr lang="en-US" altLang="ko-KR" sz="24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: Head </a:t>
              </a:r>
              <a:r>
                <a:rPr lang="en-US" altLang="ko-KR" sz="24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mAP</a:t>
              </a:r>
              <a:r>
                <a:rPr lang="ko-KR" altLang="en-US" sz="24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가 낮아 </a:t>
              </a:r>
              <a:r>
                <a:rPr lang="ko-KR" altLang="en-US" sz="2400" b="1" u="sng" dirty="0">
                  <a:solidFill>
                    <a:srgbClr val="FF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추가 </a:t>
              </a:r>
              <a:r>
                <a:rPr lang="ko-KR" altLang="en-US" sz="2400" b="1" u="sng" dirty="0" err="1">
                  <a:solidFill>
                    <a:srgbClr val="FF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라벨링</a:t>
              </a:r>
              <a:r>
                <a:rPr lang="ko-KR" altLang="en-US" sz="2400" b="1" u="sng" dirty="0">
                  <a:solidFill>
                    <a:srgbClr val="FF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진행</a:t>
              </a:r>
              <a:r>
                <a:rPr lang="ko-KR" altLang="en-US" sz="2400" u="sng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및 데이터 추가</a:t>
              </a:r>
              <a:r>
                <a:rPr lang="ko-KR" altLang="en-US" sz="24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후 </a:t>
              </a:r>
              <a:r>
                <a:rPr lang="ko-KR" altLang="en-US" sz="24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재학습</a:t>
              </a:r>
              <a:endParaRPr lang="ko-KR" altLang="en-US" sz="24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marL="1341438" marR="0" lvl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SzPts val="1400"/>
              </a:pPr>
              <a:endParaRPr lang="en-US" altLang="ko-KR" sz="2400" dirty="0"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23" name="TextBox 4">
            <a:extLst>
              <a:ext uri="{FF2B5EF4-FFF2-40B4-BE49-F238E27FC236}">
                <a16:creationId xmlns:a16="http://schemas.microsoft.com/office/drawing/2014/main" id="{0DAB1A19-F8DB-21D5-E41C-87091F73B6F4}"/>
              </a:ext>
            </a:extLst>
          </p:cNvPr>
          <p:cNvSpPr txBox="1"/>
          <p:nvPr/>
        </p:nvSpPr>
        <p:spPr>
          <a:xfrm>
            <a:off x="1031130" y="495300"/>
            <a:ext cx="10467355" cy="11127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ko-KR" altLang="en-US" sz="5400" dirty="0">
                <a:solidFill>
                  <a:srgbClr val="000000"/>
                </a:solidFill>
                <a:ea typeface="Tlab 돋움 레귤러 Bold"/>
              </a:rPr>
              <a:t>모델</a:t>
            </a:r>
            <a:r>
              <a:rPr lang="en-US" altLang="ko-KR" sz="5400" dirty="0">
                <a:solidFill>
                  <a:srgbClr val="000000"/>
                </a:solidFill>
                <a:ea typeface="Tlab 돋움 레귤러 Bold"/>
              </a:rPr>
              <a:t> </a:t>
            </a:r>
            <a:r>
              <a:rPr lang="ko-KR" altLang="en-US" sz="5400" dirty="0">
                <a:solidFill>
                  <a:srgbClr val="000000"/>
                </a:solidFill>
                <a:ea typeface="Tlab 돋움 레귤러 Bold"/>
              </a:rPr>
              <a:t>학습</a:t>
            </a:r>
            <a:endParaRPr lang="en-US" sz="5400" dirty="0">
              <a:solidFill>
                <a:srgbClr val="000000"/>
              </a:solidFill>
              <a:ea typeface="Tlab 돋움 레귤러 Bold"/>
            </a:endParaRPr>
          </a:p>
        </p:txBody>
      </p:sp>
      <p:grpSp>
        <p:nvGrpSpPr>
          <p:cNvPr id="3" name="Group 4">
            <a:extLst>
              <a:ext uri="{FF2B5EF4-FFF2-40B4-BE49-F238E27FC236}">
                <a16:creationId xmlns:a16="http://schemas.microsoft.com/office/drawing/2014/main" id="{F36B122F-64A1-A397-B684-40C300771189}"/>
              </a:ext>
            </a:extLst>
          </p:cNvPr>
          <p:cNvGrpSpPr/>
          <p:nvPr/>
        </p:nvGrpSpPr>
        <p:grpSpPr>
          <a:xfrm>
            <a:off x="1028700" y="5187435"/>
            <a:ext cx="14744700" cy="4127283"/>
            <a:chOff x="0" y="0"/>
            <a:chExt cx="19659598" cy="5503041"/>
          </a:xfrm>
        </p:grpSpPr>
        <p:sp>
          <p:nvSpPr>
            <p:cNvPr id="7" name="Freeform 5">
              <a:extLst>
                <a:ext uri="{FF2B5EF4-FFF2-40B4-BE49-F238E27FC236}">
                  <a16:creationId xmlns:a16="http://schemas.microsoft.com/office/drawing/2014/main" id="{DE4AFF02-E5A0-EB18-BB41-B42C7AAA53AC}"/>
                </a:ext>
              </a:extLst>
            </p:cNvPr>
            <p:cNvSpPr/>
            <p:nvPr/>
          </p:nvSpPr>
          <p:spPr>
            <a:xfrm>
              <a:off x="0" y="0"/>
              <a:ext cx="657222" cy="657222"/>
            </a:xfrm>
            <a:custGeom>
              <a:avLst/>
              <a:gdLst/>
              <a:ahLst/>
              <a:cxnLst/>
              <a:rect l="l" t="t" r="r" b="b"/>
              <a:pathLst>
                <a:path w="657222" h="657222">
                  <a:moveTo>
                    <a:pt x="0" y="0"/>
                  </a:moveTo>
                  <a:lnTo>
                    <a:pt x="657222" y="0"/>
                  </a:lnTo>
                  <a:lnTo>
                    <a:pt x="657222" y="657222"/>
                  </a:lnTo>
                  <a:lnTo>
                    <a:pt x="0" y="6572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TextBox 6">
              <a:extLst>
                <a:ext uri="{FF2B5EF4-FFF2-40B4-BE49-F238E27FC236}">
                  <a16:creationId xmlns:a16="http://schemas.microsoft.com/office/drawing/2014/main" id="{B355F16E-656B-7CCA-AAF2-1A04FF2C077D}"/>
                </a:ext>
              </a:extLst>
            </p:cNvPr>
            <p:cNvSpPr txBox="1"/>
            <p:nvPr/>
          </p:nvSpPr>
          <p:spPr>
            <a:xfrm>
              <a:off x="1340493" y="45824"/>
              <a:ext cx="18319105" cy="545721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379"/>
                </a:lnSpc>
              </a:pPr>
              <a:r>
                <a:rPr lang="ko-KR" altLang="en-US" sz="2599" dirty="0">
                  <a:latin typeface="+mj-ea"/>
                  <a:ea typeface="+mj-ea"/>
                </a:rPr>
                <a:t>학습 명령어</a:t>
              </a:r>
              <a:endParaRPr lang="en-US" sz="2599" dirty="0">
                <a:latin typeface="+mj-ea"/>
                <a:ea typeface="+mj-ea"/>
              </a:endParaRPr>
            </a:p>
            <a:p>
              <a:pPr marL="457200" lvl="0" indent="-330200" algn="l" rtl="0">
                <a:lnSpc>
                  <a:spcPct val="14375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Malgun Gothic"/>
                <a:buChar char="-"/>
              </a:pPr>
              <a:r>
                <a:rPr lang="en-US" altLang="ko-KR" sz="24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CMD(x</a:t>
              </a:r>
              <a:r>
                <a:rPr lang="ko-KR" altLang="en-US" sz="24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는 데이터셋을 의미</a:t>
              </a:r>
              <a:r>
                <a:rPr lang="en-US" altLang="ko-KR" sz="24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)</a:t>
              </a:r>
              <a:endParaRPr lang="ko-KR" altLang="en-US" sz="24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marL="457200" lvl="0" indent="0" algn="l" rtl="0">
                <a:lnSpc>
                  <a:spcPct val="14375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ko-KR" altLang="en-US" sz="2400" dirty="0">
                  <a:solidFill>
                    <a:schemeClr val="hlink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</a:t>
              </a:r>
              <a:r>
                <a:rPr lang="en-US" altLang="ko-KR" sz="2400" dirty="0">
                  <a:solidFill>
                    <a:schemeClr val="hlink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python train.py --data ../datasets/</a:t>
              </a:r>
              <a:r>
                <a:rPr lang="en-US" altLang="ko-KR" sz="2400" dirty="0" err="1">
                  <a:solidFill>
                    <a:schemeClr val="hlink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helmet_v</a:t>
              </a:r>
              <a:r>
                <a:rPr lang="en-US" altLang="ko-KR" sz="2400" dirty="0" err="1">
                  <a:solidFill>
                    <a:srgbClr val="FF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x</a:t>
              </a:r>
              <a:r>
                <a:rPr lang="en-US" altLang="ko-KR" sz="2400" dirty="0">
                  <a:solidFill>
                    <a:schemeClr val="hlink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/</a:t>
              </a:r>
              <a:r>
                <a:rPr lang="en-US" altLang="ko-KR" sz="2400" dirty="0" err="1">
                  <a:solidFill>
                    <a:schemeClr val="hlink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data.yaml</a:t>
              </a:r>
              <a:r>
                <a:rPr lang="en-US" altLang="ko-KR" sz="2400" dirty="0">
                  <a:solidFill>
                    <a:schemeClr val="hlink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</a:t>
              </a:r>
            </a:p>
            <a:p>
              <a:pPr marL="457200" lvl="0" indent="0" algn="l" rtl="0">
                <a:lnSpc>
                  <a:spcPct val="14375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altLang="ko-KR" sz="2400" dirty="0">
                  <a:solidFill>
                    <a:schemeClr val="hlink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                    --weights yolov5n.pt </a:t>
              </a:r>
            </a:p>
            <a:p>
              <a:pPr marL="457200" lvl="0" indent="0" algn="l" rtl="0">
                <a:lnSpc>
                  <a:spcPct val="14375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altLang="ko-KR" sz="2400" dirty="0">
                  <a:solidFill>
                    <a:schemeClr val="hlink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                    --</a:t>
              </a:r>
              <a:r>
                <a:rPr lang="en-US" altLang="ko-KR" sz="2400" dirty="0" err="1">
                  <a:solidFill>
                    <a:schemeClr val="hlink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imgsz</a:t>
              </a:r>
              <a:r>
                <a:rPr lang="en-US" altLang="ko-KR" sz="2400" dirty="0">
                  <a:solidFill>
                    <a:schemeClr val="hlink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640 </a:t>
              </a:r>
            </a:p>
            <a:p>
              <a:pPr marL="457200" lvl="0" indent="0" algn="l" rtl="0">
                <a:lnSpc>
                  <a:spcPct val="14375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altLang="ko-KR" sz="2400" dirty="0">
                  <a:solidFill>
                    <a:schemeClr val="hlink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                    --epochs 100 </a:t>
              </a:r>
            </a:p>
            <a:p>
              <a:pPr marL="457200" lvl="0" indent="0" algn="l" rtl="0">
                <a:lnSpc>
                  <a:spcPct val="14375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altLang="ko-KR" sz="2400" dirty="0">
                  <a:solidFill>
                    <a:schemeClr val="hlink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                    --batch-size 24 </a:t>
              </a:r>
            </a:p>
            <a:p>
              <a:pPr marL="457200" lvl="0" indent="0" algn="l" rtl="0">
                <a:lnSpc>
                  <a:spcPct val="14375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2400" dirty="0">
                  <a:solidFill>
                    <a:schemeClr val="hlink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                    --name t1_y5n_epoch100_d</a:t>
              </a:r>
              <a:r>
                <a:rPr lang="en-US" altLang="ko-KR" sz="2400" dirty="0">
                  <a:solidFill>
                    <a:srgbClr val="FF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x</a:t>
              </a:r>
            </a:p>
          </p:txBody>
        </p:sp>
      </p:grpSp>
      <p:sp>
        <p:nvSpPr>
          <p:cNvPr id="11" name="슬라이드 번호 개체 틀 6">
            <a:extLst>
              <a:ext uri="{FF2B5EF4-FFF2-40B4-BE49-F238E27FC236}">
                <a16:creationId xmlns:a16="http://schemas.microsoft.com/office/drawing/2014/main" id="{7DD677A9-B486-F1E8-E005-8294DD75A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1524000" y="1301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800" b="1" smtClean="0">
                <a:solidFill>
                  <a:schemeClr val="tx1"/>
                </a:solidFill>
                <a:latin typeface="+mn-ea"/>
              </a:rPr>
              <a:pPr/>
              <a:t>11</a:t>
            </a:fld>
            <a:endParaRPr lang="en-US" sz="2800" b="1" dirty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959381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0" y="-111273"/>
            <a:ext cx="18382649" cy="11029589"/>
          </a:xfrm>
          <a:custGeom>
            <a:avLst/>
            <a:gdLst/>
            <a:ahLst/>
            <a:cxnLst/>
            <a:rect l="l" t="t" r="r" b="b"/>
            <a:pathLst>
              <a:path w="18382649" h="11029589">
                <a:moveTo>
                  <a:pt x="0" y="0"/>
                </a:moveTo>
                <a:lnTo>
                  <a:pt x="18382649" y="0"/>
                </a:lnTo>
                <a:lnTo>
                  <a:pt x="18382649" y="11029589"/>
                </a:lnTo>
                <a:lnTo>
                  <a:pt x="0" y="110295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4">
            <a:extLst>
              <a:ext uri="{FF2B5EF4-FFF2-40B4-BE49-F238E27FC236}">
                <a16:creationId xmlns:a16="http://schemas.microsoft.com/office/drawing/2014/main" id="{BDD1033C-BB9A-D959-844D-F6BF43E425C7}"/>
              </a:ext>
            </a:extLst>
          </p:cNvPr>
          <p:cNvSpPr txBox="1"/>
          <p:nvPr/>
        </p:nvSpPr>
        <p:spPr>
          <a:xfrm>
            <a:off x="1031130" y="495300"/>
            <a:ext cx="10467355" cy="11127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ko-KR" altLang="en-US" sz="5400" dirty="0">
                <a:solidFill>
                  <a:schemeClr val="bg1"/>
                </a:solidFill>
                <a:ea typeface="Tlab 돋움 레귤러 Bold"/>
              </a:rPr>
              <a:t>결과 및 토의</a:t>
            </a:r>
            <a:endParaRPr lang="en-US" sz="5400" dirty="0">
              <a:solidFill>
                <a:schemeClr val="bg1"/>
              </a:solidFill>
              <a:ea typeface="Tlab 돋움 레귤러 Bold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D265C3-4FB6-6839-67D2-9621175ABD1D}"/>
              </a:ext>
            </a:extLst>
          </p:cNvPr>
          <p:cNvSpPr txBox="1"/>
          <p:nvPr/>
        </p:nvSpPr>
        <p:spPr>
          <a:xfrm>
            <a:off x="1896071" y="2109965"/>
            <a:ext cx="6257329" cy="4814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900"/>
              </a:lnSpc>
            </a:pPr>
            <a:r>
              <a:rPr lang="ko-KR" altLang="en-US" sz="3000" b="1" dirty="0">
                <a:solidFill>
                  <a:srgbClr val="FFFFFF"/>
                </a:solidFill>
                <a:latin typeface="Tlab 돋움 레귤러" panose="020B0600000101010101" charset="-127"/>
                <a:ea typeface="Tlab 돋움 레귤러" panose="020B0600000101010101" charset="-127"/>
              </a:rPr>
              <a:t>검증 결과</a:t>
            </a:r>
            <a:r>
              <a:rPr lang="en-US" altLang="ko-KR" sz="3000" b="1" dirty="0">
                <a:solidFill>
                  <a:srgbClr val="FFFFFF"/>
                </a:solidFill>
                <a:latin typeface="Tlab 돋움 레귤러" panose="020B0600000101010101" charset="-127"/>
                <a:ea typeface="Tlab 돋움 레귤러" panose="020B0600000101010101" charset="-127"/>
              </a:rPr>
              <a:t>(V1 &gt; </a:t>
            </a:r>
            <a:r>
              <a:rPr lang="ko-KR" altLang="en-US" sz="3000" b="1" dirty="0">
                <a:solidFill>
                  <a:srgbClr val="FFFFFF"/>
                </a:solidFill>
                <a:latin typeface="Tlab 돋움 레귤러" panose="020B0600000101010101" charset="-127"/>
                <a:ea typeface="Tlab 돋움 레귤러" panose="020B0600000101010101" charset="-127"/>
              </a:rPr>
              <a:t>검증 </a:t>
            </a:r>
            <a:r>
              <a:rPr lang="en-US" altLang="ko-KR" sz="3000" b="1" dirty="0">
                <a:solidFill>
                  <a:srgbClr val="FFFFFF"/>
                </a:solidFill>
                <a:latin typeface="Tlab 돋움 레귤러" panose="020B0600000101010101" charset="-127"/>
                <a:ea typeface="Tlab 돋움 레귤러" panose="020B0600000101010101" charset="-127"/>
              </a:rPr>
              <a:t>V3 </a:t>
            </a:r>
            <a:r>
              <a:rPr lang="ko-KR" altLang="en-US" sz="3000" b="1" dirty="0">
                <a:solidFill>
                  <a:srgbClr val="FFFFFF"/>
                </a:solidFill>
                <a:latin typeface="Tlab 돋움 레귤러" panose="020B0600000101010101" charset="-127"/>
                <a:ea typeface="Tlab 돋움 레귤러" panose="020B0600000101010101" charset="-127"/>
              </a:rPr>
              <a:t>기준</a:t>
            </a:r>
            <a:r>
              <a:rPr lang="en-US" altLang="ko-KR" sz="3000" b="1" dirty="0">
                <a:solidFill>
                  <a:srgbClr val="FFFFFF"/>
                </a:solidFill>
                <a:latin typeface="Tlab 돋움 레귤러" panose="020B0600000101010101" charset="-127"/>
                <a:ea typeface="Tlab 돋움 레귤러" panose="020B0600000101010101" charset="-127"/>
              </a:rPr>
              <a:t>)</a:t>
            </a:r>
          </a:p>
        </p:txBody>
      </p:sp>
      <p:sp>
        <p:nvSpPr>
          <p:cNvPr id="8" name="Freeform 11">
            <a:extLst>
              <a:ext uri="{FF2B5EF4-FFF2-40B4-BE49-F238E27FC236}">
                <a16:creationId xmlns:a16="http://schemas.microsoft.com/office/drawing/2014/main" id="{DB9F9890-B51F-F88D-7EED-EB7666CA6286}"/>
              </a:ext>
            </a:extLst>
          </p:cNvPr>
          <p:cNvSpPr/>
          <p:nvPr/>
        </p:nvSpPr>
        <p:spPr>
          <a:xfrm>
            <a:off x="990600" y="2102749"/>
            <a:ext cx="492917" cy="492917"/>
          </a:xfrm>
          <a:custGeom>
            <a:avLst/>
            <a:gdLst/>
            <a:ahLst/>
            <a:cxnLst/>
            <a:rect l="l" t="t" r="r" b="b"/>
            <a:pathLst>
              <a:path w="492917" h="492917">
                <a:moveTo>
                  <a:pt x="0" y="0"/>
                </a:moveTo>
                <a:lnTo>
                  <a:pt x="492916" y="0"/>
                </a:lnTo>
                <a:lnTo>
                  <a:pt x="492916" y="492917"/>
                </a:lnTo>
                <a:lnTo>
                  <a:pt x="0" y="49291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20">
            <a:extLst>
              <a:ext uri="{FF2B5EF4-FFF2-40B4-BE49-F238E27FC236}">
                <a16:creationId xmlns:a16="http://schemas.microsoft.com/office/drawing/2014/main" id="{DABB410D-8388-06C5-64EC-65342D7115ED}"/>
              </a:ext>
            </a:extLst>
          </p:cNvPr>
          <p:cNvSpPr txBox="1"/>
          <p:nvPr/>
        </p:nvSpPr>
        <p:spPr>
          <a:xfrm>
            <a:off x="1046370" y="4853262"/>
            <a:ext cx="2918741" cy="49285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b="1" dirty="0">
                <a:solidFill>
                  <a:srgbClr val="FFFFFF"/>
                </a:solidFill>
                <a:latin typeface="Tlab 돋움 레귤러"/>
              </a:rPr>
              <a:t>Head 0.74 / Helmet 0.88 / </a:t>
            </a:r>
            <a:r>
              <a:rPr lang="en-US" altLang="ko-KR" sz="2400" b="1" dirty="0" err="1">
                <a:solidFill>
                  <a:srgbClr val="FFFFFF"/>
                </a:solidFill>
                <a:latin typeface="Tlab 돋움 레귤러"/>
              </a:rPr>
              <a:t>mAP</a:t>
            </a:r>
            <a:r>
              <a:rPr lang="en-US" altLang="ko-KR" sz="2400" b="1" dirty="0">
                <a:solidFill>
                  <a:srgbClr val="FFFFFF"/>
                </a:solidFill>
                <a:latin typeface="Tlab 돋움 레귤러"/>
              </a:rPr>
              <a:t> 0.81 </a:t>
            </a:r>
            <a:r>
              <a:rPr lang="ko-KR" altLang="en-US" sz="2400" b="1" dirty="0">
                <a:solidFill>
                  <a:srgbClr val="FFFFFF"/>
                </a:solidFill>
                <a:latin typeface="Tlab 돋움 레귤러"/>
              </a:rPr>
              <a:t>준수한 성능을 보이나</a:t>
            </a:r>
            <a:r>
              <a:rPr lang="en-US" altLang="ko-KR" sz="2400" b="1" dirty="0">
                <a:solidFill>
                  <a:srgbClr val="FFFFFF"/>
                </a:solidFill>
                <a:latin typeface="Tlab 돋움 레귤러"/>
              </a:rPr>
              <a:t>, </a:t>
            </a:r>
            <a:r>
              <a:rPr lang="ko-KR" altLang="en-US" sz="2400" b="1" dirty="0">
                <a:solidFill>
                  <a:srgbClr val="FFFFFF"/>
                </a:solidFill>
                <a:latin typeface="Tlab 돋움 레귤러"/>
              </a:rPr>
              <a:t>교수평가 기준 성능 저하 발생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b="1" dirty="0">
                <a:solidFill>
                  <a:srgbClr val="FFFFFF"/>
                </a:solidFill>
                <a:latin typeface="Tlab 돋움 레귤러"/>
              </a:rPr>
              <a:t>노이즈 이미지를 추가하여 </a:t>
            </a:r>
            <a:r>
              <a:rPr lang="ko-KR" altLang="en-US" sz="2400" b="1" dirty="0" err="1">
                <a:solidFill>
                  <a:srgbClr val="FFFFFF"/>
                </a:solidFill>
                <a:latin typeface="Tlab 돋움 레귤러"/>
              </a:rPr>
              <a:t>재학습</a:t>
            </a:r>
            <a:r>
              <a:rPr lang="ko-KR" altLang="en-US" sz="2400" b="1" dirty="0">
                <a:solidFill>
                  <a:srgbClr val="FFFFFF"/>
                </a:solidFill>
                <a:latin typeface="Tlab 돋움 레귤러"/>
              </a:rPr>
              <a:t> 수행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FC8D62E-42BD-93A6-E303-303026C995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0600" y="2823581"/>
            <a:ext cx="16306800" cy="186894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1169DAC-DB9C-FD8A-0453-A96DDFEDEE2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784" r="5341"/>
          <a:stretch/>
        </p:blipFill>
        <p:spPr>
          <a:xfrm>
            <a:off x="4199425" y="4853262"/>
            <a:ext cx="5774139" cy="486223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F57B91E-87A4-51FA-2139-3EA6915BC79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04044" y="4853262"/>
            <a:ext cx="7293356" cy="4862238"/>
          </a:xfrm>
          <a:prstGeom prst="rect">
            <a:avLst/>
          </a:prstGeom>
        </p:spPr>
      </p:pic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EF7988AE-F4F8-737F-3D24-CF58655286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1524000" y="1301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800" b="1" smtClean="0">
                <a:solidFill>
                  <a:schemeClr val="tx1"/>
                </a:solidFill>
                <a:latin typeface="+mn-ea"/>
              </a:rPr>
              <a:pPr/>
              <a:t>12</a:t>
            </a:fld>
            <a:endParaRPr lang="en-US" sz="2800" b="1" dirty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646730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0" y="-111273"/>
            <a:ext cx="18382649" cy="11029589"/>
          </a:xfrm>
          <a:custGeom>
            <a:avLst/>
            <a:gdLst/>
            <a:ahLst/>
            <a:cxnLst/>
            <a:rect l="l" t="t" r="r" b="b"/>
            <a:pathLst>
              <a:path w="18382649" h="11029589">
                <a:moveTo>
                  <a:pt x="0" y="0"/>
                </a:moveTo>
                <a:lnTo>
                  <a:pt x="18382649" y="0"/>
                </a:lnTo>
                <a:lnTo>
                  <a:pt x="18382649" y="11029589"/>
                </a:lnTo>
                <a:lnTo>
                  <a:pt x="0" y="110295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4">
            <a:extLst>
              <a:ext uri="{FF2B5EF4-FFF2-40B4-BE49-F238E27FC236}">
                <a16:creationId xmlns:a16="http://schemas.microsoft.com/office/drawing/2014/main" id="{BDD1033C-BB9A-D959-844D-F6BF43E425C7}"/>
              </a:ext>
            </a:extLst>
          </p:cNvPr>
          <p:cNvSpPr txBox="1"/>
          <p:nvPr/>
        </p:nvSpPr>
        <p:spPr>
          <a:xfrm>
            <a:off x="1031130" y="495300"/>
            <a:ext cx="10467355" cy="11127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ko-KR" altLang="en-US" sz="5400" dirty="0">
                <a:solidFill>
                  <a:schemeClr val="bg1"/>
                </a:solidFill>
                <a:ea typeface="Tlab 돋움 레귤러 Bold"/>
              </a:rPr>
              <a:t>결과 및 토의</a:t>
            </a:r>
            <a:endParaRPr lang="en-US" sz="5400" dirty="0">
              <a:solidFill>
                <a:schemeClr val="bg1"/>
              </a:solidFill>
              <a:ea typeface="Tlab 돋움 레귤러 Bold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D265C3-4FB6-6839-67D2-9621175ABD1D}"/>
              </a:ext>
            </a:extLst>
          </p:cNvPr>
          <p:cNvSpPr txBox="1"/>
          <p:nvPr/>
        </p:nvSpPr>
        <p:spPr>
          <a:xfrm>
            <a:off x="1896071" y="2109965"/>
            <a:ext cx="6257329" cy="4814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900"/>
              </a:lnSpc>
            </a:pPr>
            <a:r>
              <a:rPr lang="ko-KR" altLang="en-US" sz="3000" b="1" dirty="0">
                <a:solidFill>
                  <a:srgbClr val="FFFFFF"/>
                </a:solidFill>
                <a:latin typeface="Tlab 돋움 레귤러" panose="020B0600000101010101" charset="-127"/>
                <a:ea typeface="Tlab 돋움 레귤러" panose="020B0600000101010101" charset="-127"/>
              </a:rPr>
              <a:t>검증 결과</a:t>
            </a:r>
            <a:r>
              <a:rPr lang="en-US" altLang="ko-KR" sz="3000" b="1" dirty="0">
                <a:solidFill>
                  <a:srgbClr val="FFFFFF"/>
                </a:solidFill>
                <a:latin typeface="Tlab 돋움 레귤러" panose="020B0600000101010101" charset="-127"/>
                <a:ea typeface="Tlab 돋움 레귤러" panose="020B0600000101010101" charset="-127"/>
              </a:rPr>
              <a:t>(V2 &gt; </a:t>
            </a:r>
            <a:r>
              <a:rPr lang="ko-KR" altLang="en-US" sz="3000" b="1" dirty="0">
                <a:solidFill>
                  <a:srgbClr val="FFFFFF"/>
                </a:solidFill>
                <a:latin typeface="Tlab 돋움 레귤러" panose="020B0600000101010101" charset="-127"/>
                <a:ea typeface="Tlab 돋움 레귤러" panose="020B0600000101010101" charset="-127"/>
              </a:rPr>
              <a:t>검증 </a:t>
            </a:r>
            <a:r>
              <a:rPr lang="en-US" altLang="ko-KR" sz="3000" b="1" dirty="0">
                <a:solidFill>
                  <a:srgbClr val="FFFFFF"/>
                </a:solidFill>
                <a:latin typeface="Tlab 돋움 레귤러" panose="020B0600000101010101" charset="-127"/>
                <a:ea typeface="Tlab 돋움 레귤러" panose="020B0600000101010101" charset="-127"/>
              </a:rPr>
              <a:t>V3 </a:t>
            </a:r>
            <a:r>
              <a:rPr lang="ko-KR" altLang="en-US" sz="3000" b="1" dirty="0">
                <a:solidFill>
                  <a:srgbClr val="FFFFFF"/>
                </a:solidFill>
                <a:latin typeface="Tlab 돋움 레귤러" panose="020B0600000101010101" charset="-127"/>
                <a:ea typeface="Tlab 돋움 레귤러" panose="020B0600000101010101" charset="-127"/>
              </a:rPr>
              <a:t>기준</a:t>
            </a:r>
            <a:r>
              <a:rPr lang="en-US" altLang="ko-KR" sz="3000" b="1" dirty="0">
                <a:solidFill>
                  <a:srgbClr val="FFFFFF"/>
                </a:solidFill>
                <a:latin typeface="Tlab 돋움 레귤러" panose="020B0600000101010101" charset="-127"/>
                <a:ea typeface="Tlab 돋움 레귤러" panose="020B0600000101010101" charset="-127"/>
              </a:rPr>
              <a:t>)</a:t>
            </a:r>
          </a:p>
        </p:txBody>
      </p:sp>
      <p:sp>
        <p:nvSpPr>
          <p:cNvPr id="8" name="Freeform 11">
            <a:extLst>
              <a:ext uri="{FF2B5EF4-FFF2-40B4-BE49-F238E27FC236}">
                <a16:creationId xmlns:a16="http://schemas.microsoft.com/office/drawing/2014/main" id="{DB9F9890-B51F-F88D-7EED-EB7666CA6286}"/>
              </a:ext>
            </a:extLst>
          </p:cNvPr>
          <p:cNvSpPr/>
          <p:nvPr/>
        </p:nvSpPr>
        <p:spPr>
          <a:xfrm>
            <a:off x="990600" y="2102749"/>
            <a:ext cx="492917" cy="492917"/>
          </a:xfrm>
          <a:custGeom>
            <a:avLst/>
            <a:gdLst/>
            <a:ahLst/>
            <a:cxnLst/>
            <a:rect l="l" t="t" r="r" b="b"/>
            <a:pathLst>
              <a:path w="492917" h="492917">
                <a:moveTo>
                  <a:pt x="0" y="0"/>
                </a:moveTo>
                <a:lnTo>
                  <a:pt x="492916" y="0"/>
                </a:lnTo>
                <a:lnTo>
                  <a:pt x="492916" y="492917"/>
                </a:lnTo>
                <a:lnTo>
                  <a:pt x="0" y="49291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20">
            <a:extLst>
              <a:ext uri="{FF2B5EF4-FFF2-40B4-BE49-F238E27FC236}">
                <a16:creationId xmlns:a16="http://schemas.microsoft.com/office/drawing/2014/main" id="{DABB410D-8388-06C5-64EC-65342D7115ED}"/>
              </a:ext>
            </a:extLst>
          </p:cNvPr>
          <p:cNvSpPr txBox="1"/>
          <p:nvPr/>
        </p:nvSpPr>
        <p:spPr>
          <a:xfrm>
            <a:off x="1046370" y="4853262"/>
            <a:ext cx="3154522" cy="49285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b="1" dirty="0">
                <a:solidFill>
                  <a:srgbClr val="FFFFFF"/>
                </a:solidFill>
                <a:latin typeface="Tlab 돋움 레귤러"/>
              </a:rPr>
              <a:t>Head 0.907 / Helmet 0.975 / </a:t>
            </a:r>
            <a:r>
              <a:rPr lang="en-US" altLang="ko-KR" sz="2400" b="1" dirty="0" err="1">
                <a:solidFill>
                  <a:srgbClr val="FFFFFF"/>
                </a:solidFill>
                <a:latin typeface="Tlab 돋움 레귤러"/>
              </a:rPr>
              <a:t>mAP</a:t>
            </a:r>
            <a:r>
              <a:rPr lang="en-US" altLang="ko-KR" sz="2400" b="1" dirty="0">
                <a:solidFill>
                  <a:srgbClr val="FFFFFF"/>
                </a:solidFill>
                <a:latin typeface="Tlab 돋움 레귤러"/>
              </a:rPr>
              <a:t> 0.941 </a:t>
            </a:r>
            <a:r>
              <a:rPr lang="ko-KR" altLang="en-US" sz="2400" b="1" dirty="0">
                <a:solidFill>
                  <a:srgbClr val="FFFFFF"/>
                </a:solidFill>
                <a:latin typeface="Tlab 돋움 레귤러"/>
              </a:rPr>
              <a:t>우수한 모델로 보이나</a:t>
            </a:r>
            <a:r>
              <a:rPr lang="en-US" altLang="ko-KR" sz="2400" b="1" dirty="0">
                <a:solidFill>
                  <a:srgbClr val="FFFFFF"/>
                </a:solidFill>
                <a:latin typeface="Tlab 돋움 레귤러"/>
              </a:rPr>
              <a:t>, </a:t>
            </a:r>
            <a:r>
              <a:rPr lang="ko-KR" altLang="en-US" sz="2400" b="1" dirty="0">
                <a:solidFill>
                  <a:srgbClr val="FFFFFF"/>
                </a:solidFill>
                <a:latin typeface="Tlab 돋움 레귤러"/>
              </a:rPr>
              <a:t>교수평가에서 </a:t>
            </a:r>
            <a:r>
              <a:rPr lang="en-US" altLang="ko-KR" sz="2400" b="1" dirty="0">
                <a:solidFill>
                  <a:srgbClr val="FFFFFF"/>
                </a:solidFill>
                <a:latin typeface="Tlab 돋움 레귤러"/>
              </a:rPr>
              <a:t>Head </a:t>
            </a:r>
            <a:r>
              <a:rPr lang="ko-KR" altLang="en-US" sz="2400" b="1" dirty="0">
                <a:solidFill>
                  <a:srgbClr val="FFFFFF"/>
                </a:solidFill>
                <a:latin typeface="Tlab 돋움 레귤러"/>
              </a:rPr>
              <a:t>검출 저하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b="1" dirty="0">
                <a:solidFill>
                  <a:srgbClr val="FFFFFF"/>
                </a:solidFill>
                <a:latin typeface="Tlab 돋움 레귤러"/>
              </a:rPr>
              <a:t>Head </a:t>
            </a:r>
            <a:r>
              <a:rPr lang="ko-KR" altLang="en-US" sz="2400" b="1" dirty="0">
                <a:solidFill>
                  <a:srgbClr val="FFFFFF"/>
                </a:solidFill>
                <a:latin typeface="Tlab 돋움 레귤러"/>
              </a:rPr>
              <a:t>이미지를 </a:t>
            </a:r>
            <a:r>
              <a:rPr lang="ko-KR" altLang="en-US" sz="2400" b="1" dirty="0" err="1">
                <a:solidFill>
                  <a:srgbClr val="FFFFFF"/>
                </a:solidFill>
                <a:latin typeface="Tlab 돋움 레귤러"/>
              </a:rPr>
              <a:t>라벨링</a:t>
            </a:r>
            <a:r>
              <a:rPr lang="ko-KR" altLang="en-US" sz="2400" b="1" dirty="0">
                <a:solidFill>
                  <a:srgbClr val="FFFFFF"/>
                </a:solidFill>
                <a:latin typeface="Tlab 돋움 레귤러"/>
              </a:rPr>
              <a:t> 및 추가하여 </a:t>
            </a:r>
            <a:r>
              <a:rPr lang="ko-KR" altLang="en-US" sz="2400" b="1" dirty="0" err="1">
                <a:solidFill>
                  <a:srgbClr val="FFFFFF"/>
                </a:solidFill>
                <a:latin typeface="Tlab 돋움 레귤러"/>
              </a:rPr>
              <a:t>재학습</a:t>
            </a:r>
            <a:r>
              <a:rPr lang="ko-KR" altLang="en-US" sz="2400" b="1" dirty="0">
                <a:solidFill>
                  <a:srgbClr val="FFFFFF"/>
                </a:solidFill>
                <a:latin typeface="Tlab 돋움 레귤러"/>
              </a:rPr>
              <a:t> 수행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60FA625-284C-C4F0-3969-BCA2B8EF0E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1080" y="2788255"/>
            <a:ext cx="16276320" cy="186705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6033363-1C5B-AD8F-E116-CCBA0533FB3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8002"/>
          <a:stretch/>
        </p:blipFill>
        <p:spPr>
          <a:xfrm>
            <a:off x="4200892" y="4655309"/>
            <a:ext cx="7422085" cy="605079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AA75083-D85A-7639-BFDD-13FA80E67BD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30197"/>
          <a:stretch/>
        </p:blipFill>
        <p:spPr>
          <a:xfrm>
            <a:off x="10961925" y="4668595"/>
            <a:ext cx="6335475" cy="605079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C85CF02-102F-A2D7-62AC-FA89FA543BA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68797" b="77002"/>
          <a:stretch/>
        </p:blipFill>
        <p:spPr>
          <a:xfrm>
            <a:off x="12133517" y="7886700"/>
            <a:ext cx="2832068" cy="1391582"/>
          </a:xfrm>
          <a:prstGeom prst="rect">
            <a:avLst/>
          </a:prstGeom>
        </p:spPr>
      </p:pic>
      <p:sp>
        <p:nvSpPr>
          <p:cNvPr id="12" name="슬라이드 번호 개체 틀 6">
            <a:extLst>
              <a:ext uri="{FF2B5EF4-FFF2-40B4-BE49-F238E27FC236}">
                <a16:creationId xmlns:a16="http://schemas.microsoft.com/office/drawing/2014/main" id="{AB02D73F-6E10-8E2E-E298-87FEAA0FA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1524000" y="1301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800" b="1" smtClean="0">
                <a:solidFill>
                  <a:schemeClr val="tx1"/>
                </a:solidFill>
                <a:latin typeface="+mn-ea"/>
              </a:rPr>
              <a:pPr/>
              <a:t>13</a:t>
            </a:fld>
            <a:endParaRPr lang="en-US" sz="2800" b="1" dirty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284337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0" y="-111273"/>
            <a:ext cx="18382649" cy="11029589"/>
          </a:xfrm>
          <a:custGeom>
            <a:avLst/>
            <a:gdLst/>
            <a:ahLst/>
            <a:cxnLst/>
            <a:rect l="l" t="t" r="r" b="b"/>
            <a:pathLst>
              <a:path w="18382649" h="11029589">
                <a:moveTo>
                  <a:pt x="0" y="0"/>
                </a:moveTo>
                <a:lnTo>
                  <a:pt x="18382649" y="0"/>
                </a:lnTo>
                <a:lnTo>
                  <a:pt x="18382649" y="11029589"/>
                </a:lnTo>
                <a:lnTo>
                  <a:pt x="0" y="110295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4">
            <a:extLst>
              <a:ext uri="{FF2B5EF4-FFF2-40B4-BE49-F238E27FC236}">
                <a16:creationId xmlns:a16="http://schemas.microsoft.com/office/drawing/2014/main" id="{BDD1033C-BB9A-D959-844D-F6BF43E425C7}"/>
              </a:ext>
            </a:extLst>
          </p:cNvPr>
          <p:cNvSpPr txBox="1"/>
          <p:nvPr/>
        </p:nvSpPr>
        <p:spPr>
          <a:xfrm>
            <a:off x="1031130" y="495300"/>
            <a:ext cx="10467355" cy="11127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ko-KR" altLang="en-US" sz="5400" dirty="0">
                <a:solidFill>
                  <a:schemeClr val="bg1"/>
                </a:solidFill>
                <a:ea typeface="Tlab 돋움 레귤러 Bold"/>
              </a:rPr>
              <a:t>결과 및 토의</a:t>
            </a:r>
            <a:endParaRPr lang="en-US" sz="5400" dirty="0">
              <a:solidFill>
                <a:schemeClr val="bg1"/>
              </a:solidFill>
              <a:ea typeface="Tlab 돋움 레귤러 Bold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D265C3-4FB6-6839-67D2-9621175ABD1D}"/>
              </a:ext>
            </a:extLst>
          </p:cNvPr>
          <p:cNvSpPr txBox="1"/>
          <p:nvPr/>
        </p:nvSpPr>
        <p:spPr>
          <a:xfrm>
            <a:off x="1896071" y="2109965"/>
            <a:ext cx="6257329" cy="4814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900"/>
              </a:lnSpc>
            </a:pPr>
            <a:r>
              <a:rPr lang="ko-KR" altLang="en-US" sz="3000" b="1" dirty="0">
                <a:solidFill>
                  <a:srgbClr val="FFFFFF"/>
                </a:solidFill>
                <a:latin typeface="Tlab 돋움 레귤러" panose="020B0600000101010101" charset="-127"/>
                <a:ea typeface="Tlab 돋움 레귤러" panose="020B0600000101010101" charset="-127"/>
              </a:rPr>
              <a:t>검증 결과</a:t>
            </a:r>
            <a:r>
              <a:rPr lang="en-US" altLang="ko-KR" sz="3000" b="1" dirty="0">
                <a:solidFill>
                  <a:srgbClr val="FFFFFF"/>
                </a:solidFill>
                <a:latin typeface="Tlab 돋움 레귤러" panose="020B0600000101010101" charset="-127"/>
                <a:ea typeface="Tlab 돋움 레귤러" panose="020B0600000101010101" charset="-127"/>
              </a:rPr>
              <a:t>(V3 &gt; </a:t>
            </a:r>
            <a:r>
              <a:rPr lang="ko-KR" altLang="en-US" sz="3000" b="1" dirty="0">
                <a:solidFill>
                  <a:srgbClr val="FFFFFF"/>
                </a:solidFill>
                <a:latin typeface="Tlab 돋움 레귤러" panose="020B0600000101010101" charset="-127"/>
                <a:ea typeface="Tlab 돋움 레귤러" panose="020B0600000101010101" charset="-127"/>
              </a:rPr>
              <a:t>검증 </a:t>
            </a:r>
            <a:r>
              <a:rPr lang="en-US" altLang="ko-KR" sz="3000" b="1" dirty="0">
                <a:solidFill>
                  <a:srgbClr val="FFFFFF"/>
                </a:solidFill>
                <a:latin typeface="Tlab 돋움 레귤러" panose="020B0600000101010101" charset="-127"/>
                <a:ea typeface="Tlab 돋움 레귤러" panose="020B0600000101010101" charset="-127"/>
              </a:rPr>
              <a:t>V3 </a:t>
            </a:r>
            <a:r>
              <a:rPr lang="ko-KR" altLang="en-US" sz="3000" b="1" dirty="0">
                <a:solidFill>
                  <a:srgbClr val="FFFFFF"/>
                </a:solidFill>
                <a:latin typeface="Tlab 돋움 레귤러" panose="020B0600000101010101" charset="-127"/>
                <a:ea typeface="Tlab 돋움 레귤러" panose="020B0600000101010101" charset="-127"/>
              </a:rPr>
              <a:t>기준</a:t>
            </a:r>
            <a:r>
              <a:rPr lang="en-US" altLang="ko-KR" sz="3000" b="1" dirty="0">
                <a:solidFill>
                  <a:srgbClr val="FFFFFF"/>
                </a:solidFill>
                <a:latin typeface="Tlab 돋움 레귤러" panose="020B0600000101010101" charset="-127"/>
                <a:ea typeface="Tlab 돋움 레귤러" panose="020B0600000101010101" charset="-127"/>
              </a:rPr>
              <a:t>)</a:t>
            </a:r>
          </a:p>
        </p:txBody>
      </p:sp>
      <p:sp>
        <p:nvSpPr>
          <p:cNvPr id="8" name="Freeform 11">
            <a:extLst>
              <a:ext uri="{FF2B5EF4-FFF2-40B4-BE49-F238E27FC236}">
                <a16:creationId xmlns:a16="http://schemas.microsoft.com/office/drawing/2014/main" id="{DB9F9890-B51F-F88D-7EED-EB7666CA6286}"/>
              </a:ext>
            </a:extLst>
          </p:cNvPr>
          <p:cNvSpPr/>
          <p:nvPr/>
        </p:nvSpPr>
        <p:spPr>
          <a:xfrm>
            <a:off x="990600" y="2102749"/>
            <a:ext cx="492917" cy="492917"/>
          </a:xfrm>
          <a:custGeom>
            <a:avLst/>
            <a:gdLst/>
            <a:ahLst/>
            <a:cxnLst/>
            <a:rect l="l" t="t" r="r" b="b"/>
            <a:pathLst>
              <a:path w="492917" h="492917">
                <a:moveTo>
                  <a:pt x="0" y="0"/>
                </a:moveTo>
                <a:lnTo>
                  <a:pt x="492916" y="0"/>
                </a:lnTo>
                <a:lnTo>
                  <a:pt x="492916" y="492917"/>
                </a:lnTo>
                <a:lnTo>
                  <a:pt x="0" y="49291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20">
            <a:extLst>
              <a:ext uri="{FF2B5EF4-FFF2-40B4-BE49-F238E27FC236}">
                <a16:creationId xmlns:a16="http://schemas.microsoft.com/office/drawing/2014/main" id="{DABB410D-8388-06C5-64EC-65342D7115ED}"/>
              </a:ext>
            </a:extLst>
          </p:cNvPr>
          <p:cNvSpPr txBox="1"/>
          <p:nvPr/>
        </p:nvSpPr>
        <p:spPr>
          <a:xfrm>
            <a:off x="701994" y="4853262"/>
            <a:ext cx="4592430" cy="49285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b="1" dirty="0">
                <a:solidFill>
                  <a:srgbClr val="FFFFFF"/>
                </a:solidFill>
                <a:latin typeface="Tlab 돋움 레귤러"/>
              </a:rPr>
              <a:t>Head 0.915 / Helmet 0.941 / </a:t>
            </a:r>
            <a:r>
              <a:rPr lang="en-US" altLang="ko-KR" sz="2400" b="1" dirty="0" err="1">
                <a:solidFill>
                  <a:srgbClr val="FFFFFF"/>
                </a:solidFill>
                <a:latin typeface="Tlab 돋움 레귤러"/>
              </a:rPr>
              <a:t>mAP</a:t>
            </a:r>
            <a:r>
              <a:rPr lang="en-US" altLang="ko-KR" sz="2400" b="1" dirty="0">
                <a:solidFill>
                  <a:srgbClr val="FFFFFF"/>
                </a:solidFill>
                <a:latin typeface="Tlab 돋움 레귤러"/>
              </a:rPr>
              <a:t> 0.928</a:t>
            </a:r>
            <a:r>
              <a:rPr lang="ko-KR" altLang="en-US" sz="2400" b="1" dirty="0">
                <a:solidFill>
                  <a:srgbClr val="FFFFFF"/>
                </a:solidFill>
                <a:latin typeface="Tlab 돋움 레귤러"/>
              </a:rPr>
              <a:t>로 </a:t>
            </a:r>
            <a:r>
              <a:rPr lang="en-US" altLang="ko-KR" sz="2400" b="1" dirty="0">
                <a:solidFill>
                  <a:srgbClr val="FFFFFF"/>
                </a:solidFill>
                <a:latin typeface="Tlab 돋움 레귤러"/>
              </a:rPr>
              <a:t>V2 </a:t>
            </a:r>
            <a:r>
              <a:rPr lang="ko-KR" altLang="en-US" sz="2400" b="1" dirty="0">
                <a:solidFill>
                  <a:srgbClr val="FFFFFF"/>
                </a:solidFill>
                <a:latin typeface="Tlab 돋움 레귤러"/>
              </a:rPr>
              <a:t>대비 유사한 결과</a:t>
            </a:r>
            <a:r>
              <a:rPr lang="en-US" altLang="ko-KR" sz="2400" b="1" dirty="0">
                <a:solidFill>
                  <a:srgbClr val="FFFFFF"/>
                </a:solidFill>
                <a:latin typeface="Tlab 돋움 레귤러"/>
              </a:rPr>
              <a:t>, </a:t>
            </a:r>
            <a:r>
              <a:rPr lang="ko-KR" altLang="en-US" sz="2400" b="1" dirty="0">
                <a:solidFill>
                  <a:srgbClr val="FFFFFF"/>
                </a:solidFill>
                <a:latin typeface="Tlab 돋움 레귤러"/>
              </a:rPr>
              <a:t>교수평가에서 </a:t>
            </a:r>
            <a:r>
              <a:rPr lang="en-US" altLang="ko-KR" sz="2400" b="1" dirty="0">
                <a:solidFill>
                  <a:srgbClr val="FFFFFF"/>
                </a:solidFill>
                <a:latin typeface="Tlab 돋움 레귤러"/>
              </a:rPr>
              <a:t>Head </a:t>
            </a:r>
            <a:r>
              <a:rPr lang="ko-KR" altLang="en-US" sz="2400" b="1" dirty="0">
                <a:solidFill>
                  <a:srgbClr val="FFFFFF"/>
                </a:solidFill>
                <a:latin typeface="Tlab 돋움 레귤러"/>
              </a:rPr>
              <a:t>검출 저하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b="1" dirty="0">
                <a:solidFill>
                  <a:srgbClr val="FFFFFF"/>
                </a:solidFill>
                <a:latin typeface="Tlab 돋움 레귤러"/>
              </a:rPr>
              <a:t>YOLO </a:t>
            </a:r>
            <a:r>
              <a:rPr lang="ko-KR" altLang="en-US" sz="2400" b="1" dirty="0">
                <a:solidFill>
                  <a:srgbClr val="FFFFFF"/>
                </a:solidFill>
                <a:latin typeface="Tlab 돋움 레귤러"/>
              </a:rPr>
              <a:t>는 </a:t>
            </a:r>
            <a:r>
              <a:rPr lang="ko-KR" altLang="en-US" sz="2400" b="1" dirty="0" err="1">
                <a:solidFill>
                  <a:srgbClr val="FFFFFF"/>
                </a:solidFill>
                <a:latin typeface="Tlab 돋움 레귤러"/>
              </a:rPr>
              <a:t>지도학습이므로</a:t>
            </a:r>
            <a:r>
              <a:rPr lang="en-US" altLang="ko-KR" sz="2400" b="1" dirty="0">
                <a:solidFill>
                  <a:srgbClr val="FFFFFF"/>
                </a:solidFill>
                <a:latin typeface="Tlab 돋움 레귤러"/>
              </a:rPr>
              <a:t>, </a:t>
            </a:r>
            <a:r>
              <a:rPr lang="ko-KR" altLang="en-US" sz="2400" b="1" dirty="0">
                <a:solidFill>
                  <a:srgbClr val="FFFFFF"/>
                </a:solidFill>
                <a:latin typeface="Tlab 돋움 레귤러"/>
              </a:rPr>
              <a:t>정답이 많으면 많을 수록 좋은 결과를 보여줌</a:t>
            </a:r>
            <a:r>
              <a:rPr lang="en-US" altLang="ko-KR" sz="2400" b="1" dirty="0">
                <a:solidFill>
                  <a:srgbClr val="FFFFFF"/>
                </a:solidFill>
                <a:latin typeface="Tlab 돋움 레귤러"/>
              </a:rPr>
              <a:t>, </a:t>
            </a:r>
            <a:r>
              <a:rPr lang="ko-KR" altLang="en-US" sz="2400" b="1" dirty="0">
                <a:solidFill>
                  <a:srgbClr val="FFFFFF"/>
                </a:solidFill>
                <a:latin typeface="Tlab 돋움 레귤러"/>
              </a:rPr>
              <a:t>다만</a:t>
            </a:r>
            <a:r>
              <a:rPr lang="en-US" altLang="ko-KR" sz="2400" b="1" dirty="0">
                <a:solidFill>
                  <a:srgbClr val="FFFFFF"/>
                </a:solidFill>
                <a:latin typeface="Tlab 돋움 레귤러"/>
              </a:rPr>
              <a:t>, </a:t>
            </a:r>
            <a:r>
              <a:rPr lang="ko-KR" altLang="en-US" sz="2400" b="1" dirty="0">
                <a:solidFill>
                  <a:srgbClr val="FFFFFF"/>
                </a:solidFill>
                <a:latin typeface="Tlab 돋움 레귤러"/>
              </a:rPr>
              <a:t>데이터셋의 불일치의 경우 낮은 성능을 보여줌</a:t>
            </a:r>
            <a:r>
              <a:rPr lang="en-US" altLang="ko-KR" sz="2400" b="1" dirty="0">
                <a:solidFill>
                  <a:srgbClr val="FFFFFF"/>
                </a:solidFill>
                <a:latin typeface="Tlab 돋움 레귤러"/>
              </a:rPr>
              <a:t>. 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58DF2FE-239A-8754-3C17-1B9FD77AF2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0600" y="2918424"/>
            <a:ext cx="16306800" cy="180819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F6D88FD-7192-8544-A45A-71BAF92C8B6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94424" y="4724364"/>
            <a:ext cx="6654848" cy="499113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00462E1-D454-E15D-6AD1-1006ADBC4D0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31116"/>
          <a:stretch/>
        </p:blipFill>
        <p:spPr>
          <a:xfrm>
            <a:off x="12184256" y="4774994"/>
            <a:ext cx="5113143" cy="494854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307FD9E-145C-01A2-7D69-552935736ED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69748" t="3673" r="1754" b="78191"/>
          <a:stretch/>
        </p:blipFill>
        <p:spPr>
          <a:xfrm>
            <a:off x="12801600" y="8267700"/>
            <a:ext cx="2115406" cy="897445"/>
          </a:xfrm>
          <a:prstGeom prst="rect">
            <a:avLst/>
          </a:prstGeom>
        </p:spPr>
      </p:pic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1B96443D-38DD-61AB-EAC4-B27828AE4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1524000" y="1301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800" b="1" smtClean="0">
                <a:solidFill>
                  <a:schemeClr val="tx1"/>
                </a:solidFill>
                <a:latin typeface="+mn-ea"/>
              </a:rPr>
              <a:pPr/>
              <a:t>14</a:t>
            </a:fld>
            <a:endParaRPr lang="en-US" sz="2800" b="1" dirty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5496401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0" y="-111273"/>
            <a:ext cx="18382649" cy="11029589"/>
          </a:xfrm>
          <a:custGeom>
            <a:avLst/>
            <a:gdLst/>
            <a:ahLst/>
            <a:cxnLst/>
            <a:rect l="l" t="t" r="r" b="b"/>
            <a:pathLst>
              <a:path w="18382649" h="11029589">
                <a:moveTo>
                  <a:pt x="0" y="0"/>
                </a:moveTo>
                <a:lnTo>
                  <a:pt x="18382649" y="0"/>
                </a:lnTo>
                <a:lnTo>
                  <a:pt x="18382649" y="11029589"/>
                </a:lnTo>
                <a:lnTo>
                  <a:pt x="0" y="110295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4">
            <a:extLst>
              <a:ext uri="{FF2B5EF4-FFF2-40B4-BE49-F238E27FC236}">
                <a16:creationId xmlns:a16="http://schemas.microsoft.com/office/drawing/2014/main" id="{BDD1033C-BB9A-D959-844D-F6BF43E425C7}"/>
              </a:ext>
            </a:extLst>
          </p:cNvPr>
          <p:cNvSpPr txBox="1"/>
          <p:nvPr/>
        </p:nvSpPr>
        <p:spPr>
          <a:xfrm>
            <a:off x="1031130" y="495300"/>
            <a:ext cx="10467355" cy="11127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ko-KR" altLang="en-US" sz="5400" dirty="0">
                <a:solidFill>
                  <a:schemeClr val="bg1"/>
                </a:solidFill>
                <a:ea typeface="Tlab 돋움 레귤러 Bold"/>
              </a:rPr>
              <a:t>결과 및 토의</a:t>
            </a:r>
            <a:endParaRPr lang="en-US" sz="5400" dirty="0">
              <a:solidFill>
                <a:schemeClr val="bg1"/>
              </a:solidFill>
              <a:ea typeface="Tlab 돋움 레귤러 Bold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D265C3-4FB6-6839-67D2-9621175ABD1D}"/>
              </a:ext>
            </a:extLst>
          </p:cNvPr>
          <p:cNvSpPr txBox="1"/>
          <p:nvPr/>
        </p:nvSpPr>
        <p:spPr>
          <a:xfrm>
            <a:off x="1031130" y="1973908"/>
            <a:ext cx="6257329" cy="4814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900"/>
              </a:lnSpc>
            </a:pPr>
            <a:r>
              <a:rPr lang="ko-KR" altLang="en-US" sz="3000" b="1" dirty="0">
                <a:solidFill>
                  <a:srgbClr val="FFFFFF"/>
                </a:solidFill>
                <a:latin typeface="Tlab 돋움 레귤러" panose="020B0600000101010101" charset="-127"/>
                <a:ea typeface="Tlab 돋움 레귤러" panose="020B0600000101010101" charset="-127"/>
              </a:rPr>
              <a:t>검증 결과</a:t>
            </a:r>
            <a:r>
              <a:rPr lang="en-US" altLang="ko-KR" sz="3000" b="1" dirty="0">
                <a:solidFill>
                  <a:srgbClr val="FFFFFF"/>
                </a:solidFill>
                <a:latin typeface="Tlab 돋움 레귤러" panose="020B0600000101010101" charset="-127"/>
                <a:ea typeface="Tlab 돋움 레귤러" panose="020B0600000101010101" charset="-127"/>
              </a:rPr>
              <a:t>(V3)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D497138-CD46-7028-4B41-8FAC8FC474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7033" y="1973909"/>
            <a:ext cx="13600368" cy="7791878"/>
          </a:xfrm>
          <a:prstGeom prst="rect">
            <a:avLst/>
          </a:prstGeom>
        </p:spPr>
      </p:pic>
      <p:sp>
        <p:nvSpPr>
          <p:cNvPr id="5" name="슬라이드 번호 개체 틀 6">
            <a:extLst>
              <a:ext uri="{FF2B5EF4-FFF2-40B4-BE49-F238E27FC236}">
                <a16:creationId xmlns:a16="http://schemas.microsoft.com/office/drawing/2014/main" id="{A656E6AB-CF00-BFF3-DBF3-65D5DB47BD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1524000" y="1301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800" b="1" smtClean="0">
                <a:solidFill>
                  <a:schemeClr val="tx1"/>
                </a:solidFill>
                <a:latin typeface="+mn-ea"/>
              </a:rPr>
              <a:pPr/>
              <a:t>15</a:t>
            </a:fld>
            <a:endParaRPr lang="en-US" sz="2800" b="1" dirty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206534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0" y="-111273"/>
            <a:ext cx="18382649" cy="11029589"/>
          </a:xfrm>
          <a:custGeom>
            <a:avLst/>
            <a:gdLst/>
            <a:ahLst/>
            <a:cxnLst/>
            <a:rect l="l" t="t" r="r" b="b"/>
            <a:pathLst>
              <a:path w="18382649" h="11029589">
                <a:moveTo>
                  <a:pt x="0" y="0"/>
                </a:moveTo>
                <a:lnTo>
                  <a:pt x="18382649" y="0"/>
                </a:lnTo>
                <a:lnTo>
                  <a:pt x="18382649" y="11029589"/>
                </a:lnTo>
                <a:lnTo>
                  <a:pt x="0" y="110295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4">
            <a:extLst>
              <a:ext uri="{FF2B5EF4-FFF2-40B4-BE49-F238E27FC236}">
                <a16:creationId xmlns:a16="http://schemas.microsoft.com/office/drawing/2014/main" id="{BDD1033C-BB9A-D959-844D-F6BF43E425C7}"/>
              </a:ext>
            </a:extLst>
          </p:cNvPr>
          <p:cNvSpPr txBox="1"/>
          <p:nvPr/>
        </p:nvSpPr>
        <p:spPr>
          <a:xfrm>
            <a:off x="1031130" y="495300"/>
            <a:ext cx="10467355" cy="11127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ko-KR" altLang="en-US" sz="5400" dirty="0">
                <a:solidFill>
                  <a:schemeClr val="bg1"/>
                </a:solidFill>
                <a:ea typeface="Tlab 돋움 레귤러 Bold"/>
              </a:rPr>
              <a:t>결과 및 토의</a:t>
            </a:r>
            <a:endParaRPr lang="en-US" sz="5400" dirty="0">
              <a:solidFill>
                <a:schemeClr val="bg1"/>
              </a:solidFill>
              <a:ea typeface="Tlab 돋움 레귤러 Bold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D265C3-4FB6-6839-67D2-9621175ABD1D}"/>
              </a:ext>
            </a:extLst>
          </p:cNvPr>
          <p:cNvSpPr txBox="1"/>
          <p:nvPr/>
        </p:nvSpPr>
        <p:spPr>
          <a:xfrm>
            <a:off x="1031130" y="1973908"/>
            <a:ext cx="6257329" cy="4814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900"/>
              </a:lnSpc>
            </a:pPr>
            <a:r>
              <a:rPr lang="ko-KR" altLang="en-US" sz="3000" b="1" dirty="0">
                <a:solidFill>
                  <a:srgbClr val="FFFFFF"/>
                </a:solidFill>
                <a:latin typeface="Tlab 돋움 레귤러" panose="020B0600000101010101" charset="-127"/>
                <a:ea typeface="Tlab 돋움 레귤러" panose="020B0600000101010101" charset="-127"/>
              </a:rPr>
              <a:t>테스트 결과 </a:t>
            </a:r>
            <a:r>
              <a:rPr lang="en-US" altLang="ko-KR" sz="3000" b="1" dirty="0">
                <a:solidFill>
                  <a:srgbClr val="FFFFFF"/>
                </a:solidFill>
                <a:latin typeface="Tlab 돋움 레귤러" panose="020B0600000101010101" charset="-127"/>
                <a:ea typeface="Tlab 돋움 레귤러" panose="020B0600000101010101" charset="-127"/>
              </a:rPr>
              <a:t>: </a:t>
            </a:r>
            <a:r>
              <a:rPr lang="ko-KR" altLang="en-US" sz="3000" b="1" dirty="0">
                <a:solidFill>
                  <a:srgbClr val="FFFFFF"/>
                </a:solidFill>
                <a:latin typeface="Tlab 돋움 레귤러" panose="020B0600000101010101" charset="-127"/>
                <a:ea typeface="Tlab 돋움 레귤러" panose="020B0600000101010101" charset="-127"/>
              </a:rPr>
              <a:t>정확도 및 속도</a:t>
            </a:r>
            <a:endParaRPr lang="en-US" altLang="ko-KR" sz="3000" b="1" dirty="0">
              <a:solidFill>
                <a:srgbClr val="FFFFFF"/>
              </a:solidFill>
              <a:latin typeface="Tlab 돋움 레귤러" panose="020B0600000101010101" charset="-127"/>
              <a:ea typeface="Tlab 돋움 레귤러" panose="020B0600000101010101" charset="-127"/>
            </a:endParaRPr>
          </a:p>
        </p:txBody>
      </p:sp>
      <p:pic>
        <p:nvPicPr>
          <p:cNvPr id="4" name="Google Shape;1139;p9">
            <a:extLst>
              <a:ext uri="{FF2B5EF4-FFF2-40B4-BE49-F238E27FC236}">
                <a16:creationId xmlns:a16="http://schemas.microsoft.com/office/drawing/2014/main" id="{FD5C2900-45AE-3720-D40A-936F47B83AF9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66214" y="2547266"/>
            <a:ext cx="9066455" cy="1376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1140;p9">
            <a:extLst>
              <a:ext uri="{FF2B5EF4-FFF2-40B4-BE49-F238E27FC236}">
                <a16:creationId xmlns:a16="http://schemas.microsoft.com/office/drawing/2014/main" id="{5D994E18-3FDD-966C-97A6-FFD79B0CA6EE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66214" y="4001884"/>
            <a:ext cx="2583785" cy="448681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1141;p9">
            <a:extLst>
              <a:ext uri="{FF2B5EF4-FFF2-40B4-BE49-F238E27FC236}">
                <a16:creationId xmlns:a16="http://schemas.microsoft.com/office/drawing/2014/main" id="{E1B5E389-5936-14E5-E824-FA2AC3606A7D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66214" y="5195050"/>
            <a:ext cx="9035511" cy="1376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142;p9">
            <a:extLst>
              <a:ext uri="{FF2B5EF4-FFF2-40B4-BE49-F238E27FC236}">
                <a16:creationId xmlns:a16="http://schemas.microsoft.com/office/drawing/2014/main" id="{2B5D9074-9C68-B260-2E3E-DCD7DF289F44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82001" y="6629003"/>
            <a:ext cx="2552841" cy="4177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143;p9">
            <a:extLst>
              <a:ext uri="{FF2B5EF4-FFF2-40B4-BE49-F238E27FC236}">
                <a16:creationId xmlns:a16="http://schemas.microsoft.com/office/drawing/2014/main" id="{58A3ED20-4A04-D8D4-693A-A7C45F4AD43D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066214" y="7811890"/>
            <a:ext cx="9050983" cy="13924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44;p9">
            <a:extLst>
              <a:ext uri="{FF2B5EF4-FFF2-40B4-BE49-F238E27FC236}">
                <a16:creationId xmlns:a16="http://schemas.microsoft.com/office/drawing/2014/main" id="{2685A995-FD40-1C96-7A88-34BCC53794AF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066214" y="9266818"/>
            <a:ext cx="2537370" cy="448681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7073C196-4C38-FBE8-2D23-358D64B8BBF4}"/>
              </a:ext>
            </a:extLst>
          </p:cNvPr>
          <p:cNvSpPr/>
          <p:nvPr/>
        </p:nvSpPr>
        <p:spPr>
          <a:xfrm>
            <a:off x="14500904" y="4050667"/>
            <a:ext cx="4206342" cy="19497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b="1" dirty="0">
                <a:solidFill>
                  <a:schemeClr val="tx1"/>
                </a:solidFill>
                <a:latin typeface="+mj-ea"/>
                <a:ea typeface="+mj-ea"/>
              </a:rPr>
              <a:t>V1 </a:t>
            </a:r>
            <a:r>
              <a:rPr lang="ko-KR" altLang="en-US" sz="1800" b="1" dirty="0">
                <a:solidFill>
                  <a:schemeClr val="tx1"/>
                </a:solidFill>
                <a:latin typeface="+mj-ea"/>
                <a:ea typeface="+mj-ea"/>
              </a:rPr>
              <a:t>대비 </a:t>
            </a:r>
            <a:endParaRPr lang="en-US" altLang="ko-KR" sz="1800" b="1" dirty="0">
              <a:solidFill>
                <a:schemeClr val="tx1"/>
              </a:solidFill>
              <a:latin typeface="+mj-ea"/>
              <a:ea typeface="+mj-ea"/>
            </a:endParaRPr>
          </a:p>
          <a:p>
            <a:r>
              <a:rPr lang="ko-KR" altLang="en-US" sz="1800" b="1" dirty="0">
                <a:solidFill>
                  <a:schemeClr val="tx1"/>
                </a:solidFill>
                <a:latin typeface="+mj-ea"/>
                <a:ea typeface="+mj-ea"/>
              </a:rPr>
              <a:t>추론시간</a:t>
            </a:r>
            <a:r>
              <a:rPr lang="en-US" altLang="ko-KR" sz="1800" b="1" dirty="0">
                <a:solidFill>
                  <a:schemeClr val="tx1"/>
                </a:solidFill>
                <a:latin typeface="+mj-ea"/>
                <a:ea typeface="+mj-ea"/>
              </a:rPr>
              <a:t> </a:t>
            </a:r>
            <a:r>
              <a:rPr lang="en-US" altLang="ko-KR" sz="1800" b="1" dirty="0">
                <a:solidFill>
                  <a:srgbClr val="FF0000"/>
                </a:solidFill>
                <a:latin typeface="+mj-ea"/>
                <a:ea typeface="+mj-ea"/>
              </a:rPr>
              <a:t>3.37 % </a:t>
            </a:r>
            <a:r>
              <a:rPr lang="ko-KR" altLang="en-US" sz="1800" b="1" dirty="0">
                <a:solidFill>
                  <a:srgbClr val="FF0000"/>
                </a:solidFill>
                <a:latin typeface="+mj-ea"/>
                <a:ea typeface="+mj-ea"/>
              </a:rPr>
              <a:t>감소</a:t>
            </a:r>
            <a:endParaRPr lang="en-US" altLang="ko-KR" sz="1800" b="1" dirty="0">
              <a:solidFill>
                <a:srgbClr val="FF0000"/>
              </a:solidFill>
              <a:latin typeface="+mj-ea"/>
              <a:ea typeface="+mj-ea"/>
            </a:endParaRPr>
          </a:p>
          <a:p>
            <a:r>
              <a:rPr lang="en-US" altLang="ko-KR" sz="1800" b="1" dirty="0" err="1">
                <a:solidFill>
                  <a:schemeClr val="tx1"/>
                </a:solidFill>
                <a:latin typeface="+mj-ea"/>
                <a:ea typeface="+mj-ea"/>
              </a:rPr>
              <a:t>mAP</a:t>
            </a:r>
            <a:r>
              <a:rPr lang="en-US" altLang="ko-KR" sz="1800" b="1" dirty="0">
                <a:solidFill>
                  <a:schemeClr val="tx1"/>
                </a:solidFill>
                <a:latin typeface="+mj-ea"/>
                <a:ea typeface="+mj-ea"/>
              </a:rPr>
              <a:t> </a:t>
            </a:r>
            <a:r>
              <a:rPr lang="en-US" altLang="ko-KR" sz="1800" b="1" dirty="0">
                <a:solidFill>
                  <a:srgbClr val="FF0000"/>
                </a:solidFill>
                <a:latin typeface="+mj-ea"/>
                <a:ea typeface="+mj-ea"/>
              </a:rPr>
              <a:t>54% </a:t>
            </a:r>
            <a:r>
              <a:rPr lang="ko-KR" altLang="en-US" sz="1800" b="1" dirty="0">
                <a:solidFill>
                  <a:srgbClr val="FF0000"/>
                </a:solidFill>
                <a:latin typeface="+mj-ea"/>
                <a:ea typeface="+mj-ea"/>
              </a:rPr>
              <a:t>향상</a:t>
            </a:r>
            <a:endParaRPr lang="en-US" altLang="ko-KR" sz="1800" b="1" dirty="0">
              <a:solidFill>
                <a:srgbClr val="FF0000"/>
              </a:solidFill>
              <a:latin typeface="+mj-ea"/>
              <a:ea typeface="+mj-ea"/>
            </a:endParaRPr>
          </a:p>
          <a:p>
            <a:endParaRPr lang="ko-KR" altLang="en-US" sz="1800" dirty="0">
              <a:latin typeface="+mj-ea"/>
              <a:ea typeface="+mj-ea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BDBB8D7-9728-F38A-C5F4-1FEB33C08BD0}"/>
              </a:ext>
            </a:extLst>
          </p:cNvPr>
          <p:cNvSpPr/>
          <p:nvPr/>
        </p:nvSpPr>
        <p:spPr>
          <a:xfrm>
            <a:off x="6019800" y="2177932"/>
            <a:ext cx="2583783" cy="3693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b="1" dirty="0">
                <a:solidFill>
                  <a:schemeClr val="bg1"/>
                </a:solidFill>
                <a:latin typeface="+mj-ea"/>
                <a:ea typeface="+mj-ea"/>
              </a:rPr>
              <a:t>V1</a:t>
            </a:r>
            <a:endParaRPr lang="ko-KR" altLang="en-US" sz="18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0D52699-16DB-3A3A-3729-6265AD3F40DF}"/>
              </a:ext>
            </a:extLst>
          </p:cNvPr>
          <p:cNvSpPr/>
          <p:nvPr/>
        </p:nvSpPr>
        <p:spPr>
          <a:xfrm>
            <a:off x="6066215" y="4815029"/>
            <a:ext cx="2583783" cy="3693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b="1" dirty="0">
                <a:solidFill>
                  <a:schemeClr val="bg1"/>
                </a:solidFill>
                <a:latin typeface="+mj-ea"/>
                <a:ea typeface="+mj-ea"/>
              </a:rPr>
              <a:t>V2</a:t>
            </a:r>
            <a:endParaRPr lang="ko-KR" altLang="en-US" sz="18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0EB4EE1-06CF-91B7-9482-67EC9C9CA78C}"/>
              </a:ext>
            </a:extLst>
          </p:cNvPr>
          <p:cNvSpPr/>
          <p:nvPr/>
        </p:nvSpPr>
        <p:spPr>
          <a:xfrm>
            <a:off x="6066215" y="7395990"/>
            <a:ext cx="2583783" cy="3693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b="1" dirty="0">
                <a:solidFill>
                  <a:schemeClr val="bg1"/>
                </a:solidFill>
                <a:latin typeface="+mj-ea"/>
                <a:ea typeface="+mj-ea"/>
              </a:rPr>
              <a:t>V3</a:t>
            </a:r>
            <a:endParaRPr lang="ko-KR" altLang="en-US" sz="18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3025B2C-A578-FC11-B582-7066707A7582}"/>
              </a:ext>
            </a:extLst>
          </p:cNvPr>
          <p:cNvSpPr/>
          <p:nvPr/>
        </p:nvSpPr>
        <p:spPr>
          <a:xfrm>
            <a:off x="14500904" y="6741553"/>
            <a:ext cx="4206342" cy="19497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b="1" dirty="0">
                <a:solidFill>
                  <a:schemeClr val="tx1"/>
                </a:solidFill>
                <a:latin typeface="+mj-ea"/>
                <a:ea typeface="+mj-ea"/>
              </a:rPr>
              <a:t>V2 </a:t>
            </a:r>
            <a:r>
              <a:rPr lang="ko-KR" altLang="en-US" sz="1800" b="1" dirty="0">
                <a:solidFill>
                  <a:schemeClr val="tx1"/>
                </a:solidFill>
                <a:latin typeface="+mj-ea"/>
                <a:ea typeface="+mj-ea"/>
              </a:rPr>
              <a:t>대비 </a:t>
            </a:r>
            <a:endParaRPr lang="en-US" altLang="ko-KR" sz="1800" b="1" dirty="0">
              <a:solidFill>
                <a:schemeClr val="tx1"/>
              </a:solidFill>
              <a:latin typeface="+mj-ea"/>
              <a:ea typeface="+mj-ea"/>
            </a:endParaRPr>
          </a:p>
          <a:p>
            <a:r>
              <a:rPr lang="ko-KR" altLang="en-US" sz="1800" b="1" dirty="0">
                <a:solidFill>
                  <a:schemeClr val="tx1"/>
                </a:solidFill>
                <a:latin typeface="+mj-ea"/>
                <a:ea typeface="+mj-ea"/>
              </a:rPr>
              <a:t>추론시간</a:t>
            </a:r>
            <a:r>
              <a:rPr lang="en-US" altLang="ko-KR" sz="1800" b="1" dirty="0">
                <a:solidFill>
                  <a:schemeClr val="tx1"/>
                </a:solidFill>
                <a:latin typeface="+mj-ea"/>
                <a:ea typeface="+mj-ea"/>
              </a:rPr>
              <a:t> </a:t>
            </a:r>
            <a:r>
              <a:rPr lang="en-US" altLang="ko-KR" sz="1800" b="1" dirty="0">
                <a:solidFill>
                  <a:srgbClr val="FF0000"/>
                </a:solidFill>
                <a:latin typeface="+mj-ea"/>
                <a:ea typeface="+mj-ea"/>
              </a:rPr>
              <a:t>4.73 % </a:t>
            </a:r>
            <a:r>
              <a:rPr lang="ko-KR" altLang="en-US" sz="1800" b="1" dirty="0">
                <a:solidFill>
                  <a:srgbClr val="FF0000"/>
                </a:solidFill>
                <a:latin typeface="+mj-ea"/>
                <a:ea typeface="+mj-ea"/>
              </a:rPr>
              <a:t>감소</a:t>
            </a:r>
            <a:endParaRPr lang="en-US" altLang="ko-KR" sz="1800" b="1" dirty="0">
              <a:solidFill>
                <a:srgbClr val="FF0000"/>
              </a:solidFill>
              <a:latin typeface="+mj-ea"/>
              <a:ea typeface="+mj-ea"/>
            </a:endParaRPr>
          </a:p>
          <a:p>
            <a:r>
              <a:rPr lang="en-US" altLang="ko-KR" sz="1800" b="1" dirty="0" err="1">
                <a:solidFill>
                  <a:schemeClr val="tx1"/>
                </a:solidFill>
                <a:latin typeface="+mj-ea"/>
                <a:ea typeface="+mj-ea"/>
              </a:rPr>
              <a:t>mAP</a:t>
            </a:r>
            <a:r>
              <a:rPr lang="en-US" altLang="ko-KR" sz="1800" b="1" dirty="0">
                <a:solidFill>
                  <a:schemeClr val="tx1"/>
                </a:solidFill>
                <a:latin typeface="+mj-ea"/>
                <a:ea typeface="+mj-ea"/>
              </a:rPr>
              <a:t> </a:t>
            </a:r>
            <a:r>
              <a:rPr lang="en-US" altLang="ko-KR" sz="1800" b="1" dirty="0">
                <a:solidFill>
                  <a:srgbClr val="FF0000"/>
                </a:solidFill>
                <a:latin typeface="+mj-ea"/>
                <a:ea typeface="+mj-ea"/>
              </a:rPr>
              <a:t>0.68% </a:t>
            </a:r>
            <a:r>
              <a:rPr lang="ko-KR" altLang="en-US" sz="1800" b="1" dirty="0">
                <a:solidFill>
                  <a:srgbClr val="FF0000"/>
                </a:solidFill>
                <a:latin typeface="+mj-ea"/>
                <a:ea typeface="+mj-ea"/>
              </a:rPr>
              <a:t>향상</a:t>
            </a:r>
            <a:endParaRPr lang="en-US" altLang="ko-KR" sz="1800" b="1" dirty="0">
              <a:solidFill>
                <a:srgbClr val="FF0000"/>
              </a:solidFill>
              <a:latin typeface="+mj-ea"/>
              <a:ea typeface="+mj-ea"/>
            </a:endParaRPr>
          </a:p>
          <a:p>
            <a:endParaRPr lang="ko-KR" altLang="en-US" sz="18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20" name="Freeform 12">
            <a:extLst>
              <a:ext uri="{FF2B5EF4-FFF2-40B4-BE49-F238E27FC236}">
                <a16:creationId xmlns:a16="http://schemas.microsoft.com/office/drawing/2014/main" id="{EE6A7C8A-6023-8B1C-BCFE-307DE213A0AA}"/>
              </a:ext>
            </a:extLst>
          </p:cNvPr>
          <p:cNvSpPr/>
          <p:nvPr/>
        </p:nvSpPr>
        <p:spPr>
          <a:xfrm rot="5400000">
            <a:off x="10108264" y="4099419"/>
            <a:ext cx="951409" cy="951409"/>
          </a:xfrm>
          <a:custGeom>
            <a:avLst/>
            <a:gdLst/>
            <a:ahLst/>
            <a:cxnLst/>
            <a:rect l="l" t="t" r="r" b="b"/>
            <a:pathLst>
              <a:path w="1630259" h="1630259">
                <a:moveTo>
                  <a:pt x="0" y="0"/>
                </a:moveTo>
                <a:lnTo>
                  <a:pt x="1630259" y="0"/>
                </a:lnTo>
                <a:lnTo>
                  <a:pt x="1630259" y="1630259"/>
                </a:lnTo>
                <a:lnTo>
                  <a:pt x="0" y="163025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12">
            <a:extLst>
              <a:ext uri="{FF2B5EF4-FFF2-40B4-BE49-F238E27FC236}">
                <a16:creationId xmlns:a16="http://schemas.microsoft.com/office/drawing/2014/main" id="{FDFD978F-8F85-EF39-31B7-95F332609013}"/>
              </a:ext>
            </a:extLst>
          </p:cNvPr>
          <p:cNvSpPr/>
          <p:nvPr/>
        </p:nvSpPr>
        <p:spPr>
          <a:xfrm rot="5400000">
            <a:off x="10108263" y="6765010"/>
            <a:ext cx="951409" cy="951409"/>
          </a:xfrm>
          <a:custGeom>
            <a:avLst/>
            <a:gdLst/>
            <a:ahLst/>
            <a:cxnLst/>
            <a:rect l="l" t="t" r="r" b="b"/>
            <a:pathLst>
              <a:path w="1630259" h="1630259">
                <a:moveTo>
                  <a:pt x="0" y="0"/>
                </a:moveTo>
                <a:lnTo>
                  <a:pt x="1630259" y="0"/>
                </a:lnTo>
                <a:lnTo>
                  <a:pt x="1630259" y="1630259"/>
                </a:lnTo>
                <a:lnTo>
                  <a:pt x="0" y="163025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7" name="슬라이드 번호 개체 틀 6">
            <a:extLst>
              <a:ext uri="{FF2B5EF4-FFF2-40B4-BE49-F238E27FC236}">
                <a16:creationId xmlns:a16="http://schemas.microsoft.com/office/drawing/2014/main" id="{425323A3-7978-3CC9-27F4-1ED689B99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1524000" y="1301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800" b="1" smtClean="0">
                <a:solidFill>
                  <a:schemeClr val="tx1"/>
                </a:solidFill>
                <a:latin typeface="+mn-ea"/>
              </a:rPr>
              <a:pPr/>
              <a:t>16</a:t>
            </a:fld>
            <a:endParaRPr lang="en-US" sz="2800" b="1" dirty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231204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0" y="-111273"/>
            <a:ext cx="18382649" cy="11029589"/>
          </a:xfrm>
          <a:custGeom>
            <a:avLst/>
            <a:gdLst/>
            <a:ahLst/>
            <a:cxnLst/>
            <a:rect l="l" t="t" r="r" b="b"/>
            <a:pathLst>
              <a:path w="18382649" h="11029589">
                <a:moveTo>
                  <a:pt x="0" y="0"/>
                </a:moveTo>
                <a:lnTo>
                  <a:pt x="18382649" y="0"/>
                </a:lnTo>
                <a:lnTo>
                  <a:pt x="18382649" y="11029589"/>
                </a:lnTo>
                <a:lnTo>
                  <a:pt x="0" y="110295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4">
            <a:extLst>
              <a:ext uri="{FF2B5EF4-FFF2-40B4-BE49-F238E27FC236}">
                <a16:creationId xmlns:a16="http://schemas.microsoft.com/office/drawing/2014/main" id="{BDD1033C-BB9A-D959-844D-F6BF43E425C7}"/>
              </a:ext>
            </a:extLst>
          </p:cNvPr>
          <p:cNvSpPr txBox="1"/>
          <p:nvPr/>
        </p:nvSpPr>
        <p:spPr>
          <a:xfrm>
            <a:off x="1031130" y="495300"/>
            <a:ext cx="10467355" cy="11127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ko-KR" altLang="en-US" sz="5400" dirty="0">
                <a:solidFill>
                  <a:schemeClr val="bg1"/>
                </a:solidFill>
                <a:ea typeface="Tlab 돋움 레귤러 Bold"/>
              </a:rPr>
              <a:t>결과 및 토의</a:t>
            </a:r>
            <a:endParaRPr lang="en-US" sz="5400" dirty="0">
              <a:solidFill>
                <a:schemeClr val="bg1"/>
              </a:solidFill>
              <a:ea typeface="Tlab 돋움 레귤러 Bold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D265C3-4FB6-6839-67D2-9621175ABD1D}"/>
              </a:ext>
            </a:extLst>
          </p:cNvPr>
          <p:cNvSpPr txBox="1"/>
          <p:nvPr/>
        </p:nvSpPr>
        <p:spPr>
          <a:xfrm>
            <a:off x="1921361" y="2095500"/>
            <a:ext cx="6257329" cy="4814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900"/>
              </a:lnSpc>
            </a:pPr>
            <a:r>
              <a:rPr lang="en-US" altLang="ko-KR" sz="3000" b="1" dirty="0">
                <a:solidFill>
                  <a:srgbClr val="FFFFFF"/>
                </a:solidFill>
                <a:latin typeface="Tlab 돋움 레귤러" panose="020B0600000101010101" charset="-127"/>
                <a:ea typeface="Tlab 돋움 레귤러" panose="020B0600000101010101" charset="-127"/>
              </a:rPr>
              <a:t>YOLO </a:t>
            </a:r>
            <a:r>
              <a:rPr lang="ko-KR" altLang="en-US" sz="3000" b="1" dirty="0">
                <a:solidFill>
                  <a:srgbClr val="FFFFFF"/>
                </a:solidFill>
                <a:latin typeface="Tlab 돋움 레귤러" panose="020B0600000101010101" charset="-127"/>
                <a:ea typeface="Tlab 돋움 레귤러" panose="020B0600000101010101" charset="-127"/>
              </a:rPr>
              <a:t>토의</a:t>
            </a:r>
          </a:p>
        </p:txBody>
      </p:sp>
      <p:sp>
        <p:nvSpPr>
          <p:cNvPr id="8" name="Freeform 11">
            <a:extLst>
              <a:ext uri="{FF2B5EF4-FFF2-40B4-BE49-F238E27FC236}">
                <a16:creationId xmlns:a16="http://schemas.microsoft.com/office/drawing/2014/main" id="{DB9F9890-B51F-F88D-7EED-EB7666CA6286}"/>
              </a:ext>
            </a:extLst>
          </p:cNvPr>
          <p:cNvSpPr/>
          <p:nvPr/>
        </p:nvSpPr>
        <p:spPr>
          <a:xfrm>
            <a:off x="1015890" y="2088284"/>
            <a:ext cx="492917" cy="492917"/>
          </a:xfrm>
          <a:custGeom>
            <a:avLst/>
            <a:gdLst/>
            <a:ahLst/>
            <a:cxnLst/>
            <a:rect l="l" t="t" r="r" b="b"/>
            <a:pathLst>
              <a:path w="492917" h="492917">
                <a:moveTo>
                  <a:pt x="0" y="0"/>
                </a:moveTo>
                <a:lnTo>
                  <a:pt x="492916" y="0"/>
                </a:lnTo>
                <a:lnTo>
                  <a:pt x="492916" y="492917"/>
                </a:lnTo>
                <a:lnTo>
                  <a:pt x="0" y="49291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20">
            <a:extLst>
              <a:ext uri="{FF2B5EF4-FFF2-40B4-BE49-F238E27FC236}">
                <a16:creationId xmlns:a16="http://schemas.microsoft.com/office/drawing/2014/main" id="{DABB410D-8388-06C5-64EC-65342D7115ED}"/>
              </a:ext>
            </a:extLst>
          </p:cNvPr>
          <p:cNvSpPr txBox="1"/>
          <p:nvPr/>
        </p:nvSpPr>
        <p:spPr>
          <a:xfrm>
            <a:off x="1777890" y="2737960"/>
            <a:ext cx="14029729" cy="21625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b="1" dirty="0">
                <a:solidFill>
                  <a:srgbClr val="FFFFFF"/>
                </a:solidFill>
                <a:latin typeface="Tlab 돋움 레귤러"/>
              </a:rPr>
              <a:t>정확성과 성능의 균형 </a:t>
            </a:r>
            <a:r>
              <a:rPr lang="en-US" altLang="ko-KR" sz="2400" b="1" dirty="0">
                <a:solidFill>
                  <a:srgbClr val="FFFFFF"/>
                </a:solidFill>
                <a:latin typeface="Tlab 돋움 레귤러"/>
              </a:rPr>
              <a:t>: YOLOv5</a:t>
            </a:r>
            <a:r>
              <a:rPr lang="ko-KR" altLang="en-US" sz="2400" b="1" dirty="0">
                <a:solidFill>
                  <a:srgbClr val="FFFFFF"/>
                </a:solidFill>
                <a:latin typeface="Tlab 돋움 레귤러"/>
              </a:rPr>
              <a:t>는 빠른 실행 속도를 가지나</a:t>
            </a:r>
            <a:r>
              <a:rPr lang="en-US" altLang="ko-KR" sz="2400" b="1" dirty="0">
                <a:solidFill>
                  <a:srgbClr val="FFFFFF"/>
                </a:solidFill>
                <a:latin typeface="Tlab 돋움 레귤러"/>
              </a:rPr>
              <a:t>, </a:t>
            </a:r>
            <a:r>
              <a:rPr lang="ko-KR" altLang="en-US" sz="2400" b="1" dirty="0">
                <a:solidFill>
                  <a:srgbClr val="FFFFFF"/>
                </a:solidFill>
                <a:latin typeface="Tlab 돋움 레귤러"/>
              </a:rPr>
              <a:t>일부 정확성이 희생되는 문제</a:t>
            </a:r>
            <a:r>
              <a:rPr lang="en-US" altLang="ko-KR" sz="2400" b="1" dirty="0">
                <a:solidFill>
                  <a:srgbClr val="FFFFFF"/>
                </a:solidFill>
                <a:latin typeface="Tlab 돋움 레귤러"/>
              </a:rPr>
              <a:t>.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b="1" dirty="0">
                <a:solidFill>
                  <a:srgbClr val="FFFFFF"/>
                </a:solidFill>
                <a:latin typeface="Tlab 돋움 레귤러"/>
              </a:rPr>
              <a:t>작은 객체 검출 문제 </a:t>
            </a:r>
            <a:r>
              <a:rPr lang="en-US" altLang="ko-KR" sz="2400" b="1" dirty="0">
                <a:solidFill>
                  <a:srgbClr val="FFFFFF"/>
                </a:solidFill>
                <a:latin typeface="Tlab 돋움 레귤러"/>
              </a:rPr>
              <a:t>: </a:t>
            </a:r>
            <a:r>
              <a:rPr lang="ko-KR" altLang="en-US" sz="2400" b="1" dirty="0">
                <a:solidFill>
                  <a:srgbClr val="FFFFFF"/>
                </a:solidFill>
                <a:latin typeface="Tlab 돋움 레귤러"/>
              </a:rPr>
              <a:t>작은 크기의 객체를 감지하기 어려워</a:t>
            </a:r>
            <a:r>
              <a:rPr lang="en-US" altLang="ko-KR" sz="2400" b="1" dirty="0">
                <a:solidFill>
                  <a:srgbClr val="FFFFFF"/>
                </a:solidFill>
                <a:latin typeface="Tlab 돋움 레귤러"/>
              </a:rPr>
              <a:t>, </a:t>
            </a:r>
            <a:r>
              <a:rPr lang="ko-KR" altLang="en-US" sz="2400" b="1" dirty="0">
                <a:solidFill>
                  <a:srgbClr val="FFFFFF"/>
                </a:solidFill>
                <a:latin typeface="Tlab 돋움 레귤러"/>
              </a:rPr>
              <a:t>정확도가 저하되는 문제가 존재</a:t>
            </a:r>
            <a:r>
              <a:rPr lang="en-US" altLang="ko-KR" sz="2400" b="1" dirty="0">
                <a:solidFill>
                  <a:srgbClr val="FFFFFF"/>
                </a:solidFill>
                <a:latin typeface="Tlab 돋움 레귤러"/>
              </a:rPr>
              <a:t>.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b="1" dirty="0">
                <a:solidFill>
                  <a:srgbClr val="FFFFFF"/>
                </a:solidFill>
                <a:latin typeface="Tlab 돋움 레귤러"/>
              </a:rPr>
              <a:t>클래스 불균형 문제 </a:t>
            </a:r>
            <a:r>
              <a:rPr lang="en-US" altLang="ko-KR" sz="2400" b="1" dirty="0">
                <a:solidFill>
                  <a:srgbClr val="FFFFFF"/>
                </a:solidFill>
                <a:latin typeface="Tlab 돋움 레귤러"/>
              </a:rPr>
              <a:t>: </a:t>
            </a:r>
            <a:r>
              <a:rPr lang="ko-KR" altLang="en-US" sz="2400" b="1" dirty="0">
                <a:solidFill>
                  <a:srgbClr val="FFFFFF"/>
                </a:solidFill>
                <a:latin typeface="Tlab 돋움 레귤러"/>
              </a:rPr>
              <a:t>클래스 간 불균형을 처리가 어려움</a:t>
            </a:r>
            <a:r>
              <a:rPr lang="en-US" altLang="ko-KR" sz="2400" b="1" dirty="0">
                <a:solidFill>
                  <a:srgbClr val="FFFFFF"/>
                </a:solidFill>
                <a:latin typeface="Tlab 돋움 레귤러"/>
              </a:rPr>
              <a:t>.(Face, Head…)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 sz="2400" b="1" dirty="0">
              <a:solidFill>
                <a:srgbClr val="FFFFFF"/>
              </a:solidFill>
              <a:latin typeface="Tlab 돋움 레귤러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7AD4AF9-CA39-6F9C-F24C-D955A9A8DC41}"/>
              </a:ext>
            </a:extLst>
          </p:cNvPr>
          <p:cNvSpPr txBox="1"/>
          <p:nvPr/>
        </p:nvSpPr>
        <p:spPr>
          <a:xfrm>
            <a:off x="1921361" y="4769716"/>
            <a:ext cx="6257329" cy="4814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900"/>
              </a:lnSpc>
            </a:pPr>
            <a:r>
              <a:rPr lang="en-US" altLang="ko-KR" sz="3000" b="1" dirty="0">
                <a:solidFill>
                  <a:srgbClr val="FFFFFF"/>
                </a:solidFill>
                <a:latin typeface="Tlab 돋움 레귤러" panose="020B0600000101010101" charset="-127"/>
                <a:ea typeface="Tlab 돋움 레귤러" panose="020B0600000101010101" charset="-127"/>
              </a:rPr>
              <a:t>2. </a:t>
            </a:r>
            <a:r>
              <a:rPr lang="ko-KR" altLang="en-US" sz="3000" b="1" dirty="0">
                <a:solidFill>
                  <a:srgbClr val="FFFFFF"/>
                </a:solidFill>
                <a:latin typeface="Tlab 돋움 레귤러" panose="020B0600000101010101" charset="-127"/>
                <a:ea typeface="Tlab 돋움 레귤러" panose="020B0600000101010101" charset="-127"/>
              </a:rPr>
              <a:t>개선점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0EA299AC-CD0D-0D9D-1DC1-FF23DFC39F4B}"/>
              </a:ext>
            </a:extLst>
          </p:cNvPr>
          <p:cNvSpPr/>
          <p:nvPr/>
        </p:nvSpPr>
        <p:spPr>
          <a:xfrm>
            <a:off x="1015890" y="4762500"/>
            <a:ext cx="492917" cy="492917"/>
          </a:xfrm>
          <a:custGeom>
            <a:avLst/>
            <a:gdLst/>
            <a:ahLst/>
            <a:cxnLst/>
            <a:rect l="l" t="t" r="r" b="b"/>
            <a:pathLst>
              <a:path w="492917" h="492917">
                <a:moveTo>
                  <a:pt x="0" y="0"/>
                </a:moveTo>
                <a:lnTo>
                  <a:pt x="492916" y="0"/>
                </a:lnTo>
                <a:lnTo>
                  <a:pt x="492916" y="492917"/>
                </a:lnTo>
                <a:lnTo>
                  <a:pt x="0" y="49291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20">
            <a:extLst>
              <a:ext uri="{FF2B5EF4-FFF2-40B4-BE49-F238E27FC236}">
                <a16:creationId xmlns:a16="http://schemas.microsoft.com/office/drawing/2014/main" id="{CBFDCBDA-8657-06B6-4C61-522B1FC706D4}"/>
              </a:ext>
            </a:extLst>
          </p:cNvPr>
          <p:cNvSpPr txBox="1"/>
          <p:nvPr/>
        </p:nvSpPr>
        <p:spPr>
          <a:xfrm>
            <a:off x="1777890" y="5412176"/>
            <a:ext cx="14029729" cy="21625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b="1" dirty="0">
                <a:solidFill>
                  <a:srgbClr val="FFFFFF"/>
                </a:solidFill>
                <a:latin typeface="Tlab 돋움 레귤러"/>
              </a:rPr>
              <a:t> </a:t>
            </a:r>
            <a:r>
              <a:rPr lang="en-US" altLang="ko-KR" sz="2400" b="1" dirty="0">
                <a:solidFill>
                  <a:srgbClr val="FFFFFF"/>
                </a:solidFill>
                <a:latin typeface="Tlab 돋움 레귤러"/>
              </a:rPr>
              <a:t>YOLO v8, YOLO NAS </a:t>
            </a:r>
            <a:r>
              <a:rPr lang="ko-KR" altLang="en-US" sz="2400" b="1" dirty="0">
                <a:solidFill>
                  <a:srgbClr val="FFFFFF"/>
                </a:solidFill>
                <a:latin typeface="Tlab 돋움 레귤러"/>
              </a:rPr>
              <a:t>등 새로운 </a:t>
            </a:r>
            <a:r>
              <a:rPr lang="en-US" altLang="ko-KR" sz="2400" b="1" dirty="0">
                <a:solidFill>
                  <a:srgbClr val="FFFFFF"/>
                </a:solidFill>
                <a:latin typeface="Tlab 돋움 레귤러"/>
              </a:rPr>
              <a:t>SOTA</a:t>
            </a:r>
            <a:r>
              <a:rPr lang="ko-KR" altLang="en-US" sz="2400" b="1" dirty="0">
                <a:solidFill>
                  <a:srgbClr val="FFFFFF"/>
                </a:solidFill>
                <a:latin typeface="Tlab 돋움 레귤러"/>
              </a:rPr>
              <a:t>모델을 활용하지 못함</a:t>
            </a:r>
            <a:r>
              <a:rPr lang="en-US" altLang="ko-KR" sz="2400" b="1" dirty="0">
                <a:solidFill>
                  <a:srgbClr val="FFFFFF"/>
                </a:solidFill>
                <a:latin typeface="Tlab 돋움 레귤러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b="1" dirty="0">
                <a:solidFill>
                  <a:srgbClr val="FFFFFF"/>
                </a:solidFill>
                <a:latin typeface="Tlab 돋움 레귤러"/>
              </a:rPr>
              <a:t> </a:t>
            </a:r>
            <a:r>
              <a:rPr lang="ko-KR" altLang="en-US" sz="2400" b="1" dirty="0">
                <a:solidFill>
                  <a:srgbClr val="FFFFFF"/>
                </a:solidFill>
                <a:latin typeface="Tlab 돋움 레귤러"/>
              </a:rPr>
              <a:t>모델 경량화</a:t>
            </a:r>
            <a:r>
              <a:rPr lang="en-US" altLang="ko-KR" sz="2400" b="1" dirty="0">
                <a:solidFill>
                  <a:srgbClr val="FFFFFF"/>
                </a:solidFill>
                <a:latin typeface="Tlab 돋움 레귤러"/>
              </a:rPr>
              <a:t>, </a:t>
            </a:r>
            <a:r>
              <a:rPr lang="ko-KR" altLang="en-US" sz="2400" b="1" dirty="0">
                <a:solidFill>
                  <a:srgbClr val="FFFFFF"/>
                </a:solidFill>
                <a:latin typeface="Tlab 돋움 레귤러"/>
              </a:rPr>
              <a:t>양자화 등 새로운 기술을 활용하지 못함</a:t>
            </a:r>
            <a:r>
              <a:rPr lang="en-US" altLang="ko-KR" sz="2400" b="1" dirty="0">
                <a:solidFill>
                  <a:srgbClr val="FFFFFF"/>
                </a:solidFill>
                <a:latin typeface="Tlab 돋움 레귤러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b="1" dirty="0">
                <a:solidFill>
                  <a:srgbClr val="FFFFFF"/>
                </a:solidFill>
                <a:latin typeface="Tlab 돋움 레귤러"/>
              </a:rPr>
              <a:t> </a:t>
            </a:r>
            <a:r>
              <a:rPr lang="ko-KR" altLang="en-US" sz="2400" b="1" dirty="0">
                <a:solidFill>
                  <a:srgbClr val="FFFFFF"/>
                </a:solidFill>
                <a:latin typeface="Tlab 돋움 레귤러"/>
              </a:rPr>
              <a:t>클래스 불균형 문제는 본 프로젝트에선 일부 해결치 못한 영역이 존재</a:t>
            </a:r>
            <a:r>
              <a:rPr lang="en-US" altLang="ko-KR" sz="2400" b="1" dirty="0">
                <a:solidFill>
                  <a:srgbClr val="FFFFFF"/>
                </a:solidFill>
                <a:latin typeface="Tlab 돋움 레귤러"/>
              </a:rPr>
              <a:t>.</a:t>
            </a:r>
          </a:p>
          <a:p>
            <a:pPr>
              <a:lnSpc>
                <a:spcPct val="150000"/>
              </a:lnSpc>
            </a:pPr>
            <a:endParaRPr lang="ko-KR" altLang="en-US" sz="2400" b="1" dirty="0">
              <a:solidFill>
                <a:srgbClr val="FFFFFF"/>
              </a:solidFill>
              <a:latin typeface="Tlab 돋움 레귤러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5B5D7CB-E727-7303-74B3-EA47035A8169}"/>
              </a:ext>
            </a:extLst>
          </p:cNvPr>
          <p:cNvSpPr txBox="1"/>
          <p:nvPr/>
        </p:nvSpPr>
        <p:spPr>
          <a:xfrm>
            <a:off x="1926551" y="7451310"/>
            <a:ext cx="6257329" cy="4814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900"/>
              </a:lnSpc>
            </a:pPr>
            <a:r>
              <a:rPr lang="en-US" altLang="ko-KR" sz="3000" b="1" dirty="0">
                <a:solidFill>
                  <a:srgbClr val="FFFFFF"/>
                </a:solidFill>
                <a:latin typeface="Tlab 돋움 레귤러" panose="020B0600000101010101" charset="-127"/>
                <a:ea typeface="Tlab 돋움 레귤러" panose="020B0600000101010101" charset="-127"/>
              </a:rPr>
              <a:t>3. </a:t>
            </a:r>
            <a:r>
              <a:rPr lang="ko-KR" altLang="en-US" sz="3000" b="1" dirty="0" err="1">
                <a:solidFill>
                  <a:srgbClr val="FFFFFF"/>
                </a:solidFill>
                <a:latin typeface="Tlab 돋움 레귤러" panose="020B0600000101010101" charset="-127"/>
                <a:ea typeface="Tlab 돋움 레귤러" panose="020B0600000101010101" charset="-127"/>
              </a:rPr>
              <a:t>느낀점</a:t>
            </a:r>
            <a:endParaRPr lang="ko-KR" altLang="en-US" sz="3000" b="1" dirty="0">
              <a:solidFill>
                <a:srgbClr val="FFFFFF"/>
              </a:solidFill>
              <a:latin typeface="Tlab 돋움 레귤러" panose="020B0600000101010101" charset="-127"/>
              <a:ea typeface="Tlab 돋움 레귤러" panose="020B0600000101010101" charset="-127"/>
            </a:endParaRPr>
          </a:p>
        </p:txBody>
      </p:sp>
      <p:sp>
        <p:nvSpPr>
          <p:cNvPr id="15" name="Freeform 11">
            <a:extLst>
              <a:ext uri="{FF2B5EF4-FFF2-40B4-BE49-F238E27FC236}">
                <a16:creationId xmlns:a16="http://schemas.microsoft.com/office/drawing/2014/main" id="{36A94B2A-BD17-5896-9C2D-4DD22959F948}"/>
              </a:ext>
            </a:extLst>
          </p:cNvPr>
          <p:cNvSpPr/>
          <p:nvPr/>
        </p:nvSpPr>
        <p:spPr>
          <a:xfrm>
            <a:off x="1021080" y="7444094"/>
            <a:ext cx="492917" cy="492917"/>
          </a:xfrm>
          <a:custGeom>
            <a:avLst/>
            <a:gdLst/>
            <a:ahLst/>
            <a:cxnLst/>
            <a:rect l="l" t="t" r="r" b="b"/>
            <a:pathLst>
              <a:path w="492917" h="492917">
                <a:moveTo>
                  <a:pt x="0" y="0"/>
                </a:moveTo>
                <a:lnTo>
                  <a:pt x="492916" y="0"/>
                </a:lnTo>
                <a:lnTo>
                  <a:pt x="492916" y="492917"/>
                </a:lnTo>
                <a:lnTo>
                  <a:pt x="0" y="49291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20">
            <a:extLst>
              <a:ext uri="{FF2B5EF4-FFF2-40B4-BE49-F238E27FC236}">
                <a16:creationId xmlns:a16="http://schemas.microsoft.com/office/drawing/2014/main" id="{10BE9674-D245-0B97-F883-FC9F3C8E00B9}"/>
              </a:ext>
            </a:extLst>
          </p:cNvPr>
          <p:cNvSpPr txBox="1"/>
          <p:nvPr/>
        </p:nvSpPr>
        <p:spPr>
          <a:xfrm>
            <a:off x="1783080" y="8093770"/>
            <a:ext cx="14029729" cy="21625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b="1" dirty="0">
                <a:solidFill>
                  <a:srgbClr val="FFFFFF"/>
                </a:solidFill>
                <a:latin typeface="Tlab 돋움 레귤러"/>
              </a:rPr>
              <a:t> 지도 학습 특성상 데이터셋의 영향이 매우 큰 점</a:t>
            </a:r>
            <a:r>
              <a:rPr lang="en-US" altLang="ko-KR" sz="2400" b="1" dirty="0">
                <a:solidFill>
                  <a:srgbClr val="FFFFFF"/>
                </a:solidFill>
                <a:latin typeface="Tlab 돋움 레귤러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b="1" dirty="0">
                <a:solidFill>
                  <a:srgbClr val="FFFFFF"/>
                </a:solidFill>
                <a:latin typeface="Tlab 돋움 레귤러"/>
              </a:rPr>
              <a:t> </a:t>
            </a:r>
            <a:r>
              <a:rPr lang="ko-KR" altLang="en-US" sz="2400" b="1" dirty="0" err="1">
                <a:solidFill>
                  <a:srgbClr val="FFFFFF"/>
                </a:solidFill>
                <a:latin typeface="Tlab 돋움 레귤러"/>
              </a:rPr>
              <a:t>라벨링시</a:t>
            </a:r>
            <a:r>
              <a:rPr lang="ko-KR" altLang="en-US" sz="2400" b="1" dirty="0">
                <a:solidFill>
                  <a:srgbClr val="FFFFFF"/>
                </a:solidFill>
                <a:latin typeface="Tlab 돋움 레귤러"/>
              </a:rPr>
              <a:t> 시간</a:t>
            </a:r>
            <a:r>
              <a:rPr lang="en-US" altLang="ko-KR" sz="2400" b="1" dirty="0">
                <a:solidFill>
                  <a:srgbClr val="FFFFFF"/>
                </a:solidFill>
                <a:latin typeface="Tlab 돋움 레귤러"/>
              </a:rPr>
              <a:t>&amp;</a:t>
            </a:r>
            <a:r>
              <a:rPr lang="ko-KR" altLang="en-US" sz="2400" b="1" dirty="0">
                <a:solidFill>
                  <a:srgbClr val="FFFFFF"/>
                </a:solidFill>
                <a:latin typeface="Tlab 돋움 레귤러"/>
              </a:rPr>
              <a:t>노력의 비용을 무시하기 어려움</a:t>
            </a:r>
            <a:r>
              <a:rPr lang="en-US" altLang="ko-KR" sz="2400" b="1" dirty="0">
                <a:solidFill>
                  <a:srgbClr val="FFFFFF"/>
                </a:solidFill>
                <a:latin typeface="Tlab 돋움 레귤러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b="1" dirty="0">
                <a:solidFill>
                  <a:srgbClr val="FFFFFF"/>
                </a:solidFill>
                <a:latin typeface="Tlab 돋움 레귤러"/>
              </a:rPr>
              <a:t> </a:t>
            </a:r>
            <a:r>
              <a:rPr lang="ko-KR" altLang="en-US" sz="2400" b="1" dirty="0">
                <a:solidFill>
                  <a:srgbClr val="FFFFFF"/>
                </a:solidFill>
                <a:latin typeface="Tlab 돋움 레귤러"/>
              </a:rPr>
              <a:t>추후 관련 프로젝트를 수행하게 될 경우 </a:t>
            </a:r>
            <a:r>
              <a:rPr lang="en-US" altLang="ko-KR" sz="2400" b="1" dirty="0">
                <a:solidFill>
                  <a:srgbClr val="FFFFFF"/>
                </a:solidFill>
                <a:latin typeface="Tlab 돋움 레귤러"/>
              </a:rPr>
              <a:t>SOTA </a:t>
            </a:r>
            <a:r>
              <a:rPr lang="ko-KR" altLang="en-US" sz="2400" b="1" dirty="0">
                <a:solidFill>
                  <a:srgbClr val="FFFFFF"/>
                </a:solidFill>
                <a:latin typeface="Tlab 돋움 레귤러"/>
              </a:rPr>
              <a:t>모델을 활용</a:t>
            </a:r>
            <a:r>
              <a:rPr lang="en-US" altLang="ko-KR" sz="2400" b="1" dirty="0">
                <a:solidFill>
                  <a:srgbClr val="FFFFFF"/>
                </a:solidFill>
                <a:latin typeface="Tlab 돋움 레귤러"/>
              </a:rPr>
              <a:t>.</a:t>
            </a:r>
          </a:p>
          <a:p>
            <a:pPr>
              <a:lnSpc>
                <a:spcPct val="150000"/>
              </a:lnSpc>
            </a:pPr>
            <a:endParaRPr lang="ko-KR" altLang="en-US" sz="2400" b="1" dirty="0">
              <a:solidFill>
                <a:srgbClr val="FFFFFF"/>
              </a:solidFill>
              <a:latin typeface="Tlab 돋움 레귤러"/>
            </a:endParaRPr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4F7039AA-91BA-DDD3-C9F1-45AA54FD16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1524000" y="1301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800" b="1" smtClean="0">
                <a:solidFill>
                  <a:schemeClr val="tx1"/>
                </a:solidFill>
                <a:latin typeface="+mn-ea"/>
              </a:rPr>
              <a:pPr/>
              <a:t>17</a:t>
            </a:fld>
            <a:endParaRPr lang="en-US" sz="2800" b="1" dirty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390782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4822452" y="-8669447"/>
            <a:ext cx="15768684" cy="15768684"/>
          </a:xfrm>
          <a:custGeom>
            <a:avLst/>
            <a:gdLst/>
            <a:ahLst/>
            <a:cxnLst/>
            <a:rect l="l" t="t" r="r" b="b"/>
            <a:pathLst>
              <a:path w="15768684" h="15768684">
                <a:moveTo>
                  <a:pt x="0" y="0"/>
                </a:moveTo>
                <a:lnTo>
                  <a:pt x="15768684" y="0"/>
                </a:lnTo>
                <a:lnTo>
                  <a:pt x="15768684" y="15768684"/>
                </a:lnTo>
                <a:lnTo>
                  <a:pt x="0" y="157686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5834816" y="4764082"/>
            <a:ext cx="12453184" cy="12453184"/>
          </a:xfrm>
          <a:custGeom>
            <a:avLst/>
            <a:gdLst/>
            <a:ahLst/>
            <a:cxnLst/>
            <a:rect l="l" t="t" r="r" b="b"/>
            <a:pathLst>
              <a:path w="12453184" h="12453184">
                <a:moveTo>
                  <a:pt x="0" y="0"/>
                </a:moveTo>
                <a:lnTo>
                  <a:pt x="12453184" y="0"/>
                </a:lnTo>
                <a:lnTo>
                  <a:pt x="12453184" y="12453184"/>
                </a:lnTo>
                <a:lnTo>
                  <a:pt x="0" y="124531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741618" y="3929329"/>
            <a:ext cx="12804764" cy="1228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altLang="ko-KR" sz="8000" dirty="0">
                <a:solidFill>
                  <a:srgbClr val="000000"/>
                </a:solidFill>
                <a:ea typeface="Tlab 돋움 레귤러 Bold"/>
              </a:rPr>
              <a:t>Part2. </a:t>
            </a:r>
            <a:r>
              <a:rPr lang="ko-KR" altLang="en-US" sz="8000" dirty="0">
                <a:solidFill>
                  <a:srgbClr val="000000"/>
                </a:solidFill>
                <a:ea typeface="Tlab 돋움 레귤러 Bold"/>
              </a:rPr>
              <a:t>마스크 객체 검출 모델</a:t>
            </a:r>
            <a:endParaRPr lang="en-US" sz="8000" dirty="0">
              <a:solidFill>
                <a:srgbClr val="000000"/>
              </a:solidFill>
              <a:ea typeface="Tlab 돋움 레귤러 Bold"/>
            </a:endParaRPr>
          </a:p>
        </p:txBody>
      </p:sp>
      <p:sp>
        <p:nvSpPr>
          <p:cNvPr id="7" name="AutoShape 7"/>
          <p:cNvSpPr/>
          <p:nvPr/>
        </p:nvSpPr>
        <p:spPr>
          <a:xfrm>
            <a:off x="1028700" y="8555092"/>
            <a:ext cx="1623060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14" name="Google Shape;89;p1">
            <a:extLst>
              <a:ext uri="{FF2B5EF4-FFF2-40B4-BE49-F238E27FC236}">
                <a16:creationId xmlns:a16="http://schemas.microsoft.com/office/drawing/2014/main" id="{5309ACD1-7F64-EBD4-9EE2-44F3AF0B4645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29934" b="31683"/>
          <a:stretch/>
        </p:blipFill>
        <p:spPr>
          <a:xfrm>
            <a:off x="14567818" y="8677468"/>
            <a:ext cx="2715963" cy="50258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슬라이드 번호 개체 틀 6">
            <a:extLst>
              <a:ext uri="{FF2B5EF4-FFF2-40B4-BE49-F238E27FC236}">
                <a16:creationId xmlns:a16="http://schemas.microsoft.com/office/drawing/2014/main" id="{F8ECE02D-049F-B2C8-1E8B-D71431A07F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1524000" y="1301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800" b="1" smtClean="0">
                <a:solidFill>
                  <a:schemeClr val="tx1"/>
                </a:solidFill>
                <a:latin typeface="+mn-ea"/>
              </a:rPr>
              <a:pPr/>
              <a:t>18</a:t>
            </a:fld>
            <a:endParaRPr lang="en-US" sz="2800" b="1" dirty="0">
              <a:solidFill>
                <a:schemeClr val="tx1"/>
              </a:solidFill>
              <a:latin typeface="+mn-e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7"/>
          <p:cNvSpPr/>
          <p:nvPr/>
        </p:nvSpPr>
        <p:spPr>
          <a:xfrm>
            <a:off x="6264808" y="-9364870"/>
            <a:ext cx="15768684" cy="15804000"/>
          </a:xfrm>
          <a:custGeom>
            <a:avLst/>
            <a:gdLst/>
            <a:ahLst/>
            <a:cxnLst/>
            <a:rect l="l" t="t" r="r" b="b"/>
            <a:pathLst>
              <a:path w="15768684" h="15768684" extrusionOk="0">
                <a:moveTo>
                  <a:pt x="0" y="0"/>
                </a:moveTo>
                <a:lnTo>
                  <a:pt x="15768684" y="0"/>
                </a:lnTo>
                <a:lnTo>
                  <a:pt x="15768684" y="15768684"/>
                </a:lnTo>
                <a:lnTo>
                  <a:pt x="0" y="1576868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222"/>
            </a:stretch>
          </a:blipFill>
          <a:ln>
            <a:noFill/>
          </a:ln>
        </p:spPr>
      </p:sp>
      <p:grpSp>
        <p:nvGrpSpPr>
          <p:cNvPr id="197" name="Google Shape;197;p7"/>
          <p:cNvGrpSpPr/>
          <p:nvPr/>
        </p:nvGrpSpPr>
        <p:grpSpPr>
          <a:xfrm>
            <a:off x="1028700" y="2019300"/>
            <a:ext cx="16358477" cy="1828521"/>
            <a:chOff x="0" y="0"/>
            <a:chExt cx="21811300" cy="2438026"/>
          </a:xfrm>
        </p:grpSpPr>
        <p:sp>
          <p:nvSpPr>
            <p:cNvPr id="198" name="Google Shape;198;p7"/>
            <p:cNvSpPr/>
            <p:nvPr/>
          </p:nvSpPr>
          <p:spPr>
            <a:xfrm>
              <a:off x="0" y="0"/>
              <a:ext cx="657222" cy="657222"/>
            </a:xfrm>
            <a:custGeom>
              <a:avLst/>
              <a:gdLst/>
              <a:ahLst/>
              <a:cxnLst/>
              <a:rect l="l" t="t" r="r" b="b"/>
              <a:pathLst>
                <a:path w="657222" h="657222" extrusionOk="0">
                  <a:moveTo>
                    <a:pt x="0" y="0"/>
                  </a:moveTo>
                  <a:lnTo>
                    <a:pt x="657222" y="0"/>
                  </a:lnTo>
                  <a:lnTo>
                    <a:pt x="657222" y="657222"/>
                  </a:lnTo>
                  <a:lnTo>
                    <a:pt x="0" y="657222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199" name="Google Shape;199;p7"/>
            <p:cNvSpPr txBox="1"/>
            <p:nvPr/>
          </p:nvSpPr>
          <p:spPr>
            <a:xfrm>
              <a:off x="1340500" y="45833"/>
              <a:ext cx="20470800" cy="23921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300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99" b="0" i="0" u="none" strike="noStrike" cap="none" dirty="0" err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우수성</a:t>
              </a:r>
              <a:r>
                <a:rPr lang="en-US" sz="2599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및 </a:t>
              </a:r>
              <a:r>
                <a:rPr lang="en-US" sz="2599" b="0" i="0" u="none" strike="noStrike" cap="none" dirty="0" err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차별성</a:t>
              </a:r>
              <a:r>
                <a:rPr lang="en-US" sz="2599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dirty="0"/>
            </a:p>
            <a:p>
              <a:pPr marL="457200" marR="0" lvl="0" indent="-3175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Char char="-"/>
              </a:pPr>
              <a:r>
                <a:rPr lang="en-US" sz="2400" b="0" i="0" u="none" strike="noStrike" cap="none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검출</a:t>
              </a:r>
              <a:r>
                <a:rPr lang="en-US" sz="24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</a:t>
              </a:r>
              <a:r>
                <a:rPr lang="en-US" sz="2400" b="0" i="0" u="none" strike="noStrike" cap="none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성능</a:t>
              </a:r>
              <a:r>
                <a:rPr lang="en-US" sz="24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</a:t>
              </a:r>
              <a:r>
                <a:rPr lang="en-US" sz="2400" b="0" i="0" u="none" strike="noStrike" cap="none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향상을</a:t>
              </a:r>
              <a:r>
                <a:rPr lang="en-US" sz="24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</a:t>
              </a:r>
              <a:r>
                <a:rPr lang="en-US" sz="2400" b="0" i="0" u="none" strike="noStrike" cap="none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위해</a:t>
              </a:r>
              <a:r>
                <a:rPr lang="en-US" sz="24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</a:t>
              </a:r>
              <a:r>
                <a:rPr lang="en-US" sz="24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다양한</a:t>
              </a:r>
              <a:r>
                <a:rPr lang="en-US" sz="24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</a:t>
              </a:r>
              <a:r>
                <a:rPr lang="en-US" sz="24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가중치</a:t>
              </a:r>
              <a:r>
                <a:rPr lang="en-US" sz="24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및 </a:t>
              </a:r>
              <a:r>
                <a:rPr lang="en-US" sz="24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파라미터</a:t>
              </a:r>
              <a:r>
                <a:rPr lang="en-US" sz="24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</a:t>
              </a:r>
              <a:r>
                <a:rPr lang="en-US" sz="24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변경하여</a:t>
              </a:r>
              <a:r>
                <a:rPr lang="en-US" sz="24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</a:t>
              </a:r>
              <a:r>
                <a:rPr lang="en-US" sz="24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탐색</a:t>
              </a:r>
              <a:r>
                <a:rPr lang="en-US" sz="24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: 약 20조건(</a:t>
              </a:r>
              <a:r>
                <a:rPr lang="en-US" sz="2400" b="0" i="0" u="none" strike="noStrike" cap="none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DataSet의</a:t>
              </a:r>
              <a:r>
                <a:rPr lang="en-US" sz="24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5</a:t>
              </a:r>
              <a:r>
                <a:rPr lang="en-US" sz="24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회 </a:t>
              </a:r>
              <a:r>
                <a:rPr lang="en-US" sz="24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보완</a:t>
              </a:r>
              <a:r>
                <a:rPr lang="en-US" sz="24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및 </a:t>
              </a:r>
              <a:r>
                <a:rPr lang="en-US" sz="24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변경</a:t>
              </a:r>
              <a:r>
                <a:rPr lang="en-US" sz="24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)</a:t>
              </a:r>
              <a:endParaRPr sz="24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marL="457200" marR="0" lvl="0" indent="-3175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Char char="-"/>
              </a:pPr>
              <a:r>
                <a:rPr lang="en-US" sz="24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목적에</a:t>
              </a:r>
              <a:r>
                <a:rPr lang="en-US" sz="24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</a:t>
              </a:r>
              <a:r>
                <a:rPr lang="en-US" sz="24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최적화</a:t>
              </a:r>
              <a:r>
                <a:rPr lang="en-US" sz="24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할 수 </a:t>
              </a:r>
              <a:r>
                <a:rPr lang="en-US" sz="24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있도록</a:t>
              </a:r>
              <a:r>
                <a:rPr lang="en-US" sz="24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Annotation </a:t>
              </a:r>
              <a:r>
                <a:rPr lang="en-US" sz="24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수정</a:t>
              </a:r>
              <a:r>
                <a:rPr lang="en-US" sz="24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: 1차 Annotation 의 </a:t>
              </a:r>
              <a:r>
                <a:rPr lang="en-US" sz="24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클래스</a:t>
              </a:r>
              <a:r>
                <a:rPr lang="en-US" sz="24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</a:t>
              </a:r>
              <a:r>
                <a:rPr lang="en-US" sz="24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일괄변경</a:t>
              </a:r>
              <a:r>
                <a:rPr lang="en-US" sz="2400" b="0" i="0" u="none" strike="noStrike" cap="none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개별</a:t>
              </a:r>
              <a:r>
                <a:rPr lang="en-US" sz="24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, 2</a:t>
              </a:r>
              <a:r>
                <a:rPr lang="en-US" sz="24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차 </a:t>
              </a:r>
              <a:r>
                <a:rPr lang="en-US" sz="24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개별</a:t>
              </a:r>
              <a:r>
                <a:rPr lang="en-US" sz="24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</a:t>
              </a:r>
              <a:r>
                <a:rPr lang="en-US" sz="24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이</a:t>
              </a:r>
              <a:r>
                <a:rPr lang="en-US" sz="2400" b="0" i="0" u="none" strike="noStrike" cap="none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미지</a:t>
              </a:r>
              <a:r>
                <a:rPr lang="en-US" sz="24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</a:t>
              </a:r>
              <a:r>
                <a:rPr lang="en-US" sz="24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검토하며</a:t>
              </a:r>
              <a:r>
                <a:rPr lang="en-US" sz="24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</a:t>
              </a:r>
              <a:r>
                <a:rPr lang="en-US" sz="2400" b="0" i="0" u="none" strike="noStrike" cap="none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바운딩박스</a:t>
              </a:r>
              <a:r>
                <a:rPr lang="en-US" sz="24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</a:t>
              </a:r>
              <a:r>
                <a:rPr lang="en-US" sz="24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클래스</a:t>
              </a:r>
              <a:r>
                <a:rPr lang="en-US" sz="24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</a:t>
              </a:r>
              <a:r>
                <a:rPr lang="en-US" sz="24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세부</a:t>
              </a:r>
              <a:r>
                <a:rPr lang="en-US" sz="24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</a:t>
              </a:r>
              <a:r>
                <a:rPr lang="en-US" sz="24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조정</a:t>
              </a:r>
              <a:endParaRPr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0" name="Google Shape;200;p7"/>
          <p:cNvSpPr txBox="1"/>
          <p:nvPr/>
        </p:nvSpPr>
        <p:spPr>
          <a:xfrm>
            <a:off x="1031130" y="495300"/>
            <a:ext cx="10467355" cy="11127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7777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모델개발 프로세스</a:t>
            </a:r>
            <a:endParaRPr sz="5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p7"/>
          <p:cNvSpPr/>
          <p:nvPr/>
        </p:nvSpPr>
        <p:spPr>
          <a:xfrm>
            <a:off x="3680233" y="4117544"/>
            <a:ext cx="4812923" cy="879741"/>
          </a:xfrm>
          <a:prstGeom prst="rect">
            <a:avLst/>
          </a:prstGeom>
          <a:solidFill>
            <a:srgbClr val="93B3D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+mj-ea"/>
                <a:ea typeface="+mj-ea"/>
                <a:cs typeface="Calibri"/>
                <a:sym typeface="Calibri"/>
              </a:rPr>
              <a:t>2 Step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lang="ko-KR" altLang="en-US" sz="2400" dirty="0">
                <a:solidFill>
                  <a:schemeClr val="lt1"/>
                </a:solidFill>
                <a:latin typeface="+mj-ea"/>
                <a:ea typeface="+mj-ea"/>
                <a:cs typeface="Calibri"/>
                <a:sym typeface="Calibri"/>
              </a:rPr>
              <a:t>데이터 처리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+mj-ea"/>
                <a:ea typeface="+mj-ea"/>
                <a:cs typeface="Calibri"/>
                <a:sym typeface="Calibri"/>
              </a:rPr>
              <a:t> </a:t>
            </a:r>
            <a:endParaRPr sz="2400" b="0" i="0" u="none" strike="noStrike" cap="none" dirty="0">
              <a:solidFill>
                <a:schemeClr val="lt1"/>
              </a:solidFill>
              <a:latin typeface="+mj-ea"/>
              <a:ea typeface="+mj-ea"/>
              <a:cs typeface="Calibri"/>
              <a:sym typeface="Calibri"/>
            </a:endParaRPr>
          </a:p>
        </p:txBody>
      </p:sp>
      <p:sp>
        <p:nvSpPr>
          <p:cNvPr id="202" name="Google Shape;202;p7"/>
          <p:cNvSpPr/>
          <p:nvPr/>
        </p:nvSpPr>
        <p:spPr>
          <a:xfrm>
            <a:off x="8493156" y="4117544"/>
            <a:ext cx="4874393" cy="879741"/>
          </a:xfrm>
          <a:prstGeom prst="rect">
            <a:avLst/>
          </a:prstGeom>
          <a:solidFill>
            <a:srgbClr val="36609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+mn-ea"/>
                <a:ea typeface="+mn-ea"/>
                <a:cs typeface="Calibri"/>
                <a:sym typeface="Calibri"/>
              </a:rPr>
              <a:t>3 </a:t>
            </a:r>
            <a:r>
              <a:rPr lang="en-US" sz="2400" dirty="0">
                <a:solidFill>
                  <a:schemeClr val="lt1"/>
                </a:solidFill>
                <a:latin typeface="+mn-ea"/>
                <a:ea typeface="+mn-ea"/>
                <a:cs typeface="Calibri"/>
                <a:sym typeface="Calibri"/>
              </a:rPr>
              <a:t>Step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lang="ko-KR" altLang="en-US" sz="2400" b="0" i="0" u="none" strike="noStrike" cap="none" dirty="0">
                <a:solidFill>
                  <a:schemeClr val="lt1"/>
                </a:solidFill>
                <a:latin typeface="+mn-ea"/>
                <a:ea typeface="+mn-ea"/>
                <a:cs typeface="Calibri"/>
                <a:sym typeface="Calibri"/>
              </a:rPr>
              <a:t>모델 학습</a:t>
            </a:r>
            <a:endParaRPr sz="2400" b="0" i="0" u="none" strike="noStrike" cap="none" dirty="0">
              <a:solidFill>
                <a:schemeClr val="lt1"/>
              </a:solidFill>
              <a:latin typeface="+mn-ea"/>
              <a:ea typeface="+mn-ea"/>
              <a:cs typeface="Calibri"/>
              <a:sym typeface="Calibri"/>
            </a:endParaRPr>
          </a:p>
        </p:txBody>
      </p:sp>
      <p:sp>
        <p:nvSpPr>
          <p:cNvPr id="203" name="Google Shape;203;p7"/>
          <p:cNvSpPr/>
          <p:nvPr/>
        </p:nvSpPr>
        <p:spPr>
          <a:xfrm>
            <a:off x="1408292" y="4117544"/>
            <a:ext cx="2271942" cy="879741"/>
          </a:xfrm>
          <a:prstGeom prst="rect">
            <a:avLst/>
          </a:prstGeom>
          <a:solidFill>
            <a:srgbClr val="B7CCE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+mj-ea"/>
                <a:ea typeface="+mj-ea"/>
                <a:cs typeface="Calibri"/>
                <a:sym typeface="Calibri"/>
              </a:rPr>
              <a:t>1 Step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lang="ko-KR" altLang="en-US" sz="2400" dirty="0">
                <a:solidFill>
                  <a:schemeClr val="lt1"/>
                </a:solidFill>
                <a:latin typeface="+mj-ea"/>
                <a:ea typeface="+mj-ea"/>
                <a:cs typeface="Calibri"/>
                <a:sym typeface="Calibri"/>
              </a:rPr>
              <a:t>데이터 수집</a:t>
            </a:r>
            <a:endParaRPr sz="2400" b="0" i="0" u="none" strike="noStrike" cap="none" dirty="0">
              <a:solidFill>
                <a:schemeClr val="lt1"/>
              </a:solidFill>
              <a:latin typeface="+mj-ea"/>
              <a:ea typeface="+mj-ea"/>
              <a:cs typeface="Calibri"/>
              <a:sym typeface="Calibri"/>
            </a:endParaRPr>
          </a:p>
        </p:txBody>
      </p:sp>
      <p:sp>
        <p:nvSpPr>
          <p:cNvPr id="204" name="Google Shape;204;p7"/>
          <p:cNvSpPr/>
          <p:nvPr/>
        </p:nvSpPr>
        <p:spPr>
          <a:xfrm>
            <a:off x="13367391" y="4117544"/>
            <a:ext cx="3189921" cy="883397"/>
          </a:xfrm>
          <a:prstGeom prst="rect">
            <a:avLst/>
          </a:prstGeom>
          <a:solidFill>
            <a:srgbClr val="24406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lang="en-US" sz="2400" b="0" i="0" u="none" strike="noStrike" cap="none">
                <a:solidFill>
                  <a:schemeClr val="lt1"/>
                </a:solidFill>
                <a:latin typeface="+mn-ea"/>
                <a:ea typeface="+mn-ea"/>
                <a:cs typeface="Calibri"/>
                <a:sym typeface="Calibri"/>
              </a:rPr>
              <a:t>4 Step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lang="ko-KR" altLang="en-US" sz="2400" dirty="0">
                <a:solidFill>
                  <a:schemeClr val="lt1"/>
                </a:solidFill>
                <a:latin typeface="+mn-ea"/>
                <a:ea typeface="+mn-ea"/>
                <a:cs typeface="Calibri"/>
                <a:sym typeface="Calibri"/>
              </a:rPr>
              <a:t>모델 평가</a:t>
            </a:r>
            <a:endParaRPr sz="2400" b="0" i="0" u="none" strike="noStrike" cap="none" dirty="0">
              <a:solidFill>
                <a:schemeClr val="lt1"/>
              </a:solidFill>
              <a:latin typeface="+mn-ea"/>
              <a:ea typeface="+mn-ea"/>
              <a:cs typeface="Calibri"/>
              <a:sym typeface="Calibri"/>
            </a:endParaRPr>
          </a:p>
        </p:txBody>
      </p:sp>
      <p:sp>
        <p:nvSpPr>
          <p:cNvPr id="207" name="Google Shape;207;p7"/>
          <p:cNvSpPr txBox="1"/>
          <p:nvPr/>
        </p:nvSpPr>
        <p:spPr>
          <a:xfrm>
            <a:off x="14455634" y="4978438"/>
            <a:ext cx="1194987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rPr lang="en-US" sz="1800" b="1" i="0" u="none" strike="noStrike" cap="none">
                <a:solidFill>
                  <a:schemeClr val="lt1"/>
                </a:solidFill>
                <a:latin typeface="+mn-ea"/>
                <a:ea typeface="+mn-ea"/>
                <a:cs typeface="Calibri"/>
                <a:sym typeface="Calibri"/>
              </a:rPr>
              <a:t>4 Step</a:t>
            </a:r>
            <a:endParaRPr sz="3600" b="0" i="0" u="none" strike="noStrike" cap="none">
              <a:solidFill>
                <a:schemeClr val="dk1"/>
              </a:solidFill>
              <a:latin typeface="+mn-ea"/>
              <a:ea typeface="+mn-ea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rPr lang="en-US" sz="1800" b="1" i="0" u="none" strike="noStrike" cap="none">
                <a:solidFill>
                  <a:schemeClr val="lt1"/>
                </a:solidFill>
                <a:latin typeface="+mn-ea"/>
                <a:ea typeface="+mn-ea"/>
                <a:cs typeface="Calibri"/>
                <a:sym typeface="Calibri"/>
              </a:rPr>
              <a:t>모델 평가</a:t>
            </a:r>
            <a:endParaRPr sz="1800" b="1" i="0" u="none" strike="noStrike" cap="none">
              <a:solidFill>
                <a:schemeClr val="lt1"/>
              </a:solidFill>
              <a:latin typeface="+mn-ea"/>
              <a:ea typeface="+mn-ea"/>
              <a:cs typeface="Calibri"/>
              <a:sym typeface="Calibri"/>
            </a:endParaRPr>
          </a:p>
        </p:txBody>
      </p:sp>
      <p:sp>
        <p:nvSpPr>
          <p:cNvPr id="208" name="Google Shape;208;p7"/>
          <p:cNvSpPr txBox="1"/>
          <p:nvPr/>
        </p:nvSpPr>
        <p:spPr>
          <a:xfrm>
            <a:off x="1813955" y="5248204"/>
            <a:ext cx="1401289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lang="en-US" sz="1800" b="1" i="0" u="none" strike="noStrike" cap="none" dirty="0" err="1">
                <a:solidFill>
                  <a:srgbClr val="000000"/>
                </a:solidFill>
                <a:latin typeface="+mj-ea"/>
                <a:ea typeface="+mj-ea"/>
                <a:cs typeface="Calibri"/>
                <a:sym typeface="Calibri"/>
              </a:rPr>
              <a:t>데이터수집</a:t>
            </a:r>
            <a:endParaRPr sz="4000" b="0" i="0" u="none" strike="noStrike" cap="none" dirty="0">
              <a:solidFill>
                <a:schemeClr val="dk1"/>
              </a:solidFill>
              <a:latin typeface="+mj-ea"/>
              <a:ea typeface="+mj-ea"/>
              <a:cs typeface="Calibri"/>
              <a:sym typeface="Calibri"/>
            </a:endParaRPr>
          </a:p>
        </p:txBody>
      </p:sp>
      <p:sp>
        <p:nvSpPr>
          <p:cNvPr id="209" name="Google Shape;209;p7"/>
          <p:cNvSpPr txBox="1"/>
          <p:nvPr/>
        </p:nvSpPr>
        <p:spPr>
          <a:xfrm>
            <a:off x="3956828" y="5109704"/>
            <a:ext cx="2307980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lang="ko-KR" altLang="en-US" sz="1800" b="1" dirty="0">
                <a:latin typeface="+mj-ea"/>
                <a:ea typeface="+mj-ea"/>
                <a:cs typeface="Calibri"/>
                <a:sym typeface="Calibri"/>
              </a:rPr>
              <a:t>주석 정리</a:t>
            </a:r>
            <a:r>
              <a:rPr lang="en-US" altLang="ko-KR" sz="1800" b="1" dirty="0">
                <a:latin typeface="+mj-ea"/>
                <a:ea typeface="+mj-ea"/>
                <a:cs typeface="Calibri"/>
                <a:sym typeface="Calibri"/>
              </a:rPr>
              <a:t>(</a:t>
            </a:r>
            <a:r>
              <a:rPr lang="en-US" sz="1800" b="1" i="0" u="none" strike="noStrike" cap="none" dirty="0">
                <a:solidFill>
                  <a:srgbClr val="000000"/>
                </a:solidFill>
                <a:latin typeface="+mj-ea"/>
                <a:ea typeface="+mj-ea"/>
                <a:cs typeface="Calibri"/>
                <a:sym typeface="Calibri"/>
              </a:rPr>
              <a:t>Class</a:t>
            </a:r>
            <a:r>
              <a:rPr lang="ko-KR" altLang="en-US" sz="1800" b="1" i="0" u="none" strike="noStrike" cap="none" dirty="0">
                <a:solidFill>
                  <a:srgbClr val="000000"/>
                </a:solidFill>
                <a:latin typeface="+mj-ea"/>
                <a:ea typeface="+mj-ea"/>
                <a:cs typeface="Calibri"/>
                <a:sym typeface="Calibri"/>
              </a:rPr>
              <a:t>정리</a:t>
            </a:r>
            <a:r>
              <a:rPr lang="en-US" altLang="ko-KR" sz="1800" b="1" i="0" u="none" strike="noStrike" cap="none" dirty="0">
                <a:solidFill>
                  <a:srgbClr val="000000"/>
                </a:solidFill>
                <a:latin typeface="+mj-ea"/>
                <a:ea typeface="+mj-ea"/>
                <a:cs typeface="Calibri"/>
                <a:sym typeface="Calibri"/>
              </a:rPr>
              <a:t>)</a:t>
            </a:r>
            <a:endParaRPr sz="1800" b="1" i="0" u="none" strike="noStrike" cap="none" dirty="0">
              <a:solidFill>
                <a:srgbClr val="000000"/>
              </a:solidFill>
              <a:latin typeface="+mj-ea"/>
              <a:ea typeface="+mj-ea"/>
              <a:cs typeface="Calibri"/>
              <a:sym typeface="Calibri"/>
            </a:endParaRPr>
          </a:p>
        </p:txBody>
      </p:sp>
      <p:sp>
        <p:nvSpPr>
          <p:cNvPr id="211" name="Google Shape;211;p7"/>
          <p:cNvSpPr txBox="1"/>
          <p:nvPr/>
        </p:nvSpPr>
        <p:spPr>
          <a:xfrm>
            <a:off x="6600917" y="5248204"/>
            <a:ext cx="1460843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lang="en-US" sz="1800" b="1" i="0" u="none" strike="noStrike" cap="none" dirty="0" err="1">
                <a:solidFill>
                  <a:srgbClr val="000000"/>
                </a:solidFill>
                <a:latin typeface="+mj-ea"/>
                <a:ea typeface="+mj-ea"/>
                <a:cs typeface="Calibri"/>
                <a:sym typeface="Calibri"/>
              </a:rPr>
              <a:t>데이터</a:t>
            </a:r>
            <a:r>
              <a:rPr lang="en-US" sz="1800" b="1" i="0" u="none" strike="noStrike" cap="none" dirty="0">
                <a:solidFill>
                  <a:srgbClr val="000000"/>
                </a:solidFill>
                <a:latin typeface="+mj-ea"/>
                <a:ea typeface="+mj-ea"/>
                <a:cs typeface="Calibri"/>
                <a:sym typeface="Calibri"/>
              </a:rPr>
              <a:t> </a:t>
            </a:r>
            <a:r>
              <a:rPr lang="en-US" sz="1800" b="1" i="0" u="none" strike="noStrike" cap="none" dirty="0" err="1">
                <a:solidFill>
                  <a:srgbClr val="000000"/>
                </a:solidFill>
                <a:latin typeface="+mj-ea"/>
                <a:ea typeface="+mj-ea"/>
                <a:cs typeface="Calibri"/>
                <a:sym typeface="Calibri"/>
              </a:rPr>
              <a:t>증량</a:t>
            </a:r>
            <a:endParaRPr sz="1800" b="1" i="0" u="none" strike="noStrike" cap="none" dirty="0">
              <a:solidFill>
                <a:srgbClr val="000000"/>
              </a:solidFill>
              <a:latin typeface="+mj-ea"/>
              <a:ea typeface="+mj-ea"/>
              <a:cs typeface="Calibri"/>
              <a:sym typeface="Calibri"/>
            </a:endParaRPr>
          </a:p>
        </p:txBody>
      </p:sp>
      <p:sp>
        <p:nvSpPr>
          <p:cNvPr id="212" name="Google Shape;212;p7"/>
          <p:cNvSpPr txBox="1"/>
          <p:nvPr/>
        </p:nvSpPr>
        <p:spPr>
          <a:xfrm>
            <a:off x="10250331" y="5248204"/>
            <a:ext cx="1401289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lang="en-US" sz="1800" b="1" i="0" u="none" strike="noStrike" cap="none" dirty="0" err="1">
                <a:solidFill>
                  <a:srgbClr val="000000"/>
                </a:solidFill>
                <a:latin typeface="+mj-ea"/>
                <a:ea typeface="+mj-ea"/>
                <a:cs typeface="Calibri"/>
                <a:sym typeface="Calibri"/>
              </a:rPr>
              <a:t>모델복잡도</a:t>
            </a:r>
            <a:endParaRPr sz="1800" b="1" i="0" u="none" strike="noStrike" cap="none" dirty="0">
              <a:solidFill>
                <a:srgbClr val="000000"/>
              </a:solidFill>
              <a:latin typeface="+mj-ea"/>
              <a:ea typeface="+mj-ea"/>
              <a:cs typeface="Calibri"/>
              <a:sym typeface="Calibri"/>
            </a:endParaRPr>
          </a:p>
        </p:txBody>
      </p:sp>
      <p:cxnSp>
        <p:nvCxnSpPr>
          <p:cNvPr id="213" name="Google Shape;213;p7"/>
          <p:cNvCxnSpPr>
            <a:cxnSpLocks/>
            <a:stCxn id="214" idx="3"/>
            <a:endCxn id="215" idx="1"/>
          </p:cNvCxnSpPr>
          <p:nvPr/>
        </p:nvCxnSpPr>
        <p:spPr>
          <a:xfrm>
            <a:off x="3307977" y="7108691"/>
            <a:ext cx="453096" cy="465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18" name="Google Shape;218;p7"/>
          <p:cNvCxnSpPr>
            <a:cxnSpLocks/>
            <a:stCxn id="217" idx="3"/>
            <a:endCxn id="219" idx="1"/>
          </p:cNvCxnSpPr>
          <p:nvPr/>
        </p:nvCxnSpPr>
        <p:spPr>
          <a:xfrm>
            <a:off x="6697172" y="7113276"/>
            <a:ext cx="322273" cy="65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22" name="Google Shape;222;p7"/>
          <p:cNvCxnSpPr>
            <a:cxnSpLocks/>
            <a:stCxn id="219" idx="3"/>
            <a:endCxn id="221" idx="1"/>
          </p:cNvCxnSpPr>
          <p:nvPr/>
        </p:nvCxnSpPr>
        <p:spPr>
          <a:xfrm>
            <a:off x="8335157" y="7113341"/>
            <a:ext cx="545535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24" name="Google Shape;224;p7"/>
          <p:cNvCxnSpPr>
            <a:cxnSpLocks/>
            <a:stCxn id="215" idx="3"/>
            <a:endCxn id="217" idx="1"/>
          </p:cNvCxnSpPr>
          <p:nvPr/>
        </p:nvCxnSpPr>
        <p:spPr>
          <a:xfrm flipV="1">
            <a:off x="5131811" y="7113276"/>
            <a:ext cx="322273" cy="65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14" name="Google Shape;214;p7"/>
          <p:cNvSpPr/>
          <p:nvPr/>
        </p:nvSpPr>
        <p:spPr>
          <a:xfrm>
            <a:off x="1521617" y="5984698"/>
            <a:ext cx="1786360" cy="2247985"/>
          </a:xfrm>
          <a:prstGeom prst="roundRect">
            <a:avLst>
              <a:gd name="adj" fmla="val 5417"/>
            </a:avLst>
          </a:prstGeom>
          <a:solidFill>
            <a:srgbClr val="FABF8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lang="en-US" sz="18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마스크,Face</a:t>
            </a: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lang="ko-KR" altLang="en-US" sz="1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endParaRPr lang="en-US" sz="18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(150~5000)</a:t>
            </a:r>
            <a:endParaRPr sz="18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" name="Google Shape;215;p7"/>
          <p:cNvSpPr/>
          <p:nvPr/>
        </p:nvSpPr>
        <p:spPr>
          <a:xfrm>
            <a:off x="3761073" y="5989348"/>
            <a:ext cx="1370738" cy="2247986"/>
          </a:xfrm>
          <a:prstGeom prst="roundRect">
            <a:avLst>
              <a:gd name="adj" fmla="val 5417"/>
            </a:avLst>
          </a:prstGeom>
          <a:solidFill>
            <a:srgbClr val="B2A0C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lang="en-US" sz="1800" dirty="0" err="1">
                <a:latin typeface="+mn-ea"/>
                <a:ea typeface="+mn-ea"/>
                <a:cs typeface="Calibri"/>
                <a:sym typeface="Calibri"/>
              </a:rPr>
              <a:t>NotePad</a:t>
            </a:r>
            <a:r>
              <a:rPr lang="en-US" sz="1800" dirty="0">
                <a:latin typeface="+mn-ea"/>
                <a:ea typeface="+mn-ea"/>
                <a:cs typeface="Calibri"/>
                <a:sym typeface="Calibri"/>
              </a:rPr>
              <a:t>++</a:t>
            </a:r>
            <a:endParaRPr sz="1800" b="0" i="0" u="none" strike="noStrike" cap="none" dirty="0">
              <a:solidFill>
                <a:srgbClr val="000000"/>
              </a:solidFill>
              <a:latin typeface="+mn-ea"/>
              <a:ea typeface="+mn-ea"/>
              <a:cs typeface="Calibri"/>
              <a:sym typeface="Calibri"/>
            </a:endParaRPr>
          </a:p>
        </p:txBody>
      </p:sp>
      <p:sp>
        <p:nvSpPr>
          <p:cNvPr id="217" name="Google Shape;217;p7"/>
          <p:cNvSpPr/>
          <p:nvPr/>
        </p:nvSpPr>
        <p:spPr>
          <a:xfrm>
            <a:off x="5454084" y="5962870"/>
            <a:ext cx="1243088" cy="2300812"/>
          </a:xfrm>
          <a:prstGeom prst="roundRect">
            <a:avLst>
              <a:gd name="adj" fmla="val 5417"/>
            </a:avLst>
          </a:prstGeom>
          <a:solidFill>
            <a:srgbClr val="B2A0C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lang="en-US" sz="1800" b="0" i="0" u="none" strike="noStrike" cap="none" dirty="0" err="1">
                <a:solidFill>
                  <a:srgbClr val="000000"/>
                </a:solidFill>
                <a:latin typeface="+mj-ea"/>
                <a:ea typeface="+mj-ea"/>
                <a:cs typeface="Calibri"/>
                <a:sym typeface="Calibri"/>
              </a:rPr>
              <a:t>Roboflow</a:t>
            </a:r>
            <a:endParaRPr lang="en-US" sz="1800" b="0" i="0" u="none" strike="noStrike" cap="none" dirty="0">
              <a:solidFill>
                <a:srgbClr val="000000"/>
              </a:solidFill>
              <a:latin typeface="+mj-ea"/>
              <a:ea typeface="+mj-ea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lang="en-US" sz="1800" dirty="0">
                <a:latin typeface="+mj-ea"/>
                <a:ea typeface="+mj-ea"/>
                <a:cs typeface="Calibri"/>
                <a:sym typeface="Calibri"/>
              </a:rPr>
              <a:t>BB</a:t>
            </a:r>
            <a:r>
              <a:rPr lang="ko-KR" altLang="en-US" sz="1800" dirty="0">
                <a:latin typeface="+mj-ea"/>
                <a:ea typeface="+mj-ea"/>
                <a:cs typeface="Calibri"/>
                <a:sym typeface="Calibri"/>
              </a:rPr>
              <a:t> 조정</a:t>
            </a:r>
            <a:endParaRPr sz="1800" b="0" i="0" u="none" strike="noStrike" cap="none" dirty="0">
              <a:solidFill>
                <a:srgbClr val="000000"/>
              </a:solidFill>
              <a:latin typeface="+mj-ea"/>
              <a:ea typeface="+mj-ea"/>
              <a:cs typeface="Calibri"/>
              <a:sym typeface="Calibri"/>
            </a:endParaRPr>
          </a:p>
        </p:txBody>
      </p:sp>
      <p:sp>
        <p:nvSpPr>
          <p:cNvPr id="219" name="Google Shape;219;p7"/>
          <p:cNvSpPr/>
          <p:nvPr/>
        </p:nvSpPr>
        <p:spPr>
          <a:xfrm>
            <a:off x="7019445" y="5989348"/>
            <a:ext cx="1315712" cy="2247986"/>
          </a:xfrm>
          <a:prstGeom prst="roundRect">
            <a:avLst>
              <a:gd name="adj" fmla="val 5417"/>
            </a:avLst>
          </a:prstGeom>
          <a:solidFill>
            <a:srgbClr val="B2A0C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lang="en-US" altLang="ko-KR" sz="1800" dirty="0">
                <a:solidFill>
                  <a:schemeClr val="dk1"/>
                </a:solidFill>
                <a:latin typeface="+mj-ea"/>
                <a:ea typeface="+mj-ea"/>
                <a:cs typeface="Calibri"/>
                <a:sym typeface="Calibri"/>
              </a:rPr>
              <a:t>Rotation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lang="en-US" sz="1800" b="0" i="0" u="none" strike="noStrike" cap="none" dirty="0" err="1">
                <a:solidFill>
                  <a:schemeClr val="dk1"/>
                </a:solidFill>
                <a:latin typeface="+mj-ea"/>
                <a:ea typeface="+mj-ea"/>
                <a:cs typeface="Calibri"/>
                <a:sym typeface="Calibri"/>
              </a:rPr>
              <a:t>Flip_V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+mj-ea"/>
                <a:ea typeface="+mj-ea"/>
                <a:cs typeface="Calibri"/>
                <a:sym typeface="Calibri"/>
              </a:rPr>
              <a:t>, H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lang="en-US" sz="1800" dirty="0">
                <a:solidFill>
                  <a:schemeClr val="dk1"/>
                </a:solidFill>
                <a:latin typeface="+mj-ea"/>
                <a:ea typeface="+mj-ea"/>
                <a:cs typeface="Calibri"/>
                <a:sym typeface="Calibri"/>
              </a:rPr>
              <a:t>Blur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lang="en-US" sz="1800" dirty="0">
                <a:solidFill>
                  <a:schemeClr val="dk1"/>
                </a:solidFill>
                <a:latin typeface="+mj-ea"/>
                <a:ea typeface="+mj-ea"/>
                <a:cs typeface="Calibri"/>
                <a:sym typeface="Calibri"/>
              </a:rPr>
              <a:t>…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lang="ko-KR" altLang="en-US" sz="1800" dirty="0">
                <a:solidFill>
                  <a:schemeClr val="dk1"/>
                </a:solidFill>
                <a:latin typeface="+mj-ea"/>
                <a:ea typeface="+mj-ea"/>
                <a:cs typeface="Calibri"/>
                <a:sym typeface="Calibri"/>
              </a:rPr>
              <a:t>트레인 이미지 구분은 중요</a:t>
            </a:r>
            <a:endParaRPr sz="1800" b="0" i="0" u="none" strike="noStrike" cap="none" dirty="0">
              <a:solidFill>
                <a:schemeClr val="dk1"/>
              </a:solidFill>
              <a:latin typeface="+mj-ea"/>
              <a:ea typeface="+mj-ea"/>
              <a:cs typeface="Calibri"/>
              <a:sym typeface="Calibri"/>
            </a:endParaRPr>
          </a:p>
        </p:txBody>
      </p:sp>
      <p:sp>
        <p:nvSpPr>
          <p:cNvPr id="221" name="Google Shape;221;p7"/>
          <p:cNvSpPr/>
          <p:nvPr/>
        </p:nvSpPr>
        <p:spPr>
          <a:xfrm>
            <a:off x="8880692" y="5989348"/>
            <a:ext cx="4166484" cy="2247986"/>
          </a:xfrm>
          <a:prstGeom prst="roundRect">
            <a:avLst>
              <a:gd name="adj" fmla="val 5417"/>
            </a:avLst>
          </a:prstGeom>
          <a:solidFill>
            <a:srgbClr val="B2A0C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+mj-ea"/>
                <a:ea typeface="+mj-ea"/>
                <a:cs typeface="Calibri"/>
                <a:sym typeface="Calibri"/>
              </a:rPr>
              <a:t>Weight,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+mj-ea"/>
                <a:ea typeface="+mj-ea"/>
                <a:cs typeface="Calibri"/>
                <a:sym typeface="Calibri"/>
              </a:rPr>
              <a:t>Cfg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+mj-ea"/>
                <a:ea typeface="+mj-ea"/>
                <a:cs typeface="Calibri"/>
                <a:sym typeface="Calibri"/>
              </a:rPr>
              <a:t>, Optimizer, 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lang="en-US" sz="1800" b="0" i="0" u="none" strike="noStrike" cap="none" dirty="0" err="1">
                <a:solidFill>
                  <a:schemeClr val="dk1"/>
                </a:solidFill>
                <a:latin typeface="+mj-ea"/>
                <a:ea typeface="+mj-ea"/>
                <a:cs typeface="Calibri"/>
                <a:sym typeface="Calibri"/>
              </a:rPr>
              <a:t>img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+mj-ea"/>
                <a:ea typeface="+mj-ea"/>
                <a:cs typeface="Calibri"/>
                <a:sym typeface="Calibri"/>
              </a:rPr>
              <a:t> size</a:t>
            </a:r>
            <a:r>
              <a:rPr lang="en-US" sz="1800" dirty="0">
                <a:solidFill>
                  <a:schemeClr val="dk1"/>
                </a:solidFill>
                <a:latin typeface="+mj-ea"/>
                <a:ea typeface="+mj-ea"/>
                <a:cs typeface="Calibri"/>
                <a:sym typeface="Calibri"/>
              </a:rPr>
              <a:t>,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lang="en-US" sz="1800" b="0" i="0" u="none" strike="noStrike" cap="none" dirty="0" err="1">
                <a:solidFill>
                  <a:schemeClr val="dk1"/>
                </a:solidFill>
                <a:latin typeface="+mj-ea"/>
                <a:ea typeface="+mj-ea"/>
                <a:cs typeface="Calibri"/>
                <a:sym typeface="Calibri"/>
              </a:rPr>
              <a:t>Hyp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+mj-ea"/>
                <a:ea typeface="+mj-ea"/>
                <a:cs typeface="Calibri"/>
                <a:sym typeface="Calibri"/>
              </a:rPr>
              <a:t>,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+mj-ea"/>
                <a:ea typeface="+mj-ea"/>
                <a:cs typeface="Calibri"/>
                <a:sym typeface="Calibri"/>
              </a:rPr>
              <a:t>Epoch, 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+mj-ea"/>
                <a:ea typeface="+mj-ea"/>
                <a:cs typeface="Calibri"/>
                <a:sym typeface="Calibri"/>
              </a:rPr>
              <a:t>Batch Size</a:t>
            </a:r>
          </a:p>
        </p:txBody>
      </p:sp>
      <p:sp>
        <p:nvSpPr>
          <p:cNvPr id="225" name="Google Shape;225;p7"/>
          <p:cNvSpPr/>
          <p:nvPr/>
        </p:nvSpPr>
        <p:spPr>
          <a:xfrm>
            <a:off x="13914005" y="5984697"/>
            <a:ext cx="2397277" cy="2247985"/>
          </a:xfrm>
          <a:prstGeom prst="roundRect">
            <a:avLst>
              <a:gd name="adj" fmla="val 5417"/>
            </a:avLst>
          </a:prstGeom>
          <a:solidFill>
            <a:srgbClr val="E1575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lang="en-US" sz="1800" b="0" i="0" u="none" strike="noStrike" cap="none" dirty="0" err="1">
                <a:solidFill>
                  <a:srgbClr val="000000"/>
                </a:solidFill>
                <a:latin typeface="+mj-ea"/>
                <a:ea typeface="+mj-ea"/>
                <a:cs typeface="Calibri"/>
                <a:sym typeface="Calibri"/>
              </a:rPr>
              <a:t>성능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+mj-ea"/>
                <a:ea typeface="+mj-ea"/>
                <a:cs typeface="Calibri"/>
                <a:sym typeface="Calibri"/>
              </a:rPr>
              <a:t> 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+mj-ea"/>
                <a:ea typeface="+mj-ea"/>
                <a:cs typeface="Calibri"/>
                <a:sym typeface="Calibri"/>
              </a:rPr>
              <a:t>평가</a:t>
            </a:r>
            <a:endParaRPr sz="1800" b="0" i="0" u="none" strike="noStrike" cap="none" dirty="0">
              <a:solidFill>
                <a:schemeClr val="dk1"/>
              </a:solidFill>
              <a:latin typeface="+mj-ea"/>
              <a:ea typeface="+mj-ea"/>
              <a:cs typeface="Calibri"/>
              <a:sym typeface="Calibri"/>
            </a:endParaRPr>
          </a:p>
        </p:txBody>
      </p:sp>
      <p:sp>
        <p:nvSpPr>
          <p:cNvPr id="228" name="Google Shape;228;p7"/>
          <p:cNvSpPr txBox="1"/>
          <p:nvPr/>
        </p:nvSpPr>
        <p:spPr>
          <a:xfrm>
            <a:off x="14023216" y="5248204"/>
            <a:ext cx="1243498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lang="en-US" sz="1800" b="1" i="0" u="none" strike="noStrike" cap="none" dirty="0" err="1">
                <a:solidFill>
                  <a:srgbClr val="000000"/>
                </a:solidFill>
                <a:latin typeface="+mj-ea"/>
                <a:ea typeface="+mj-ea"/>
                <a:cs typeface="Calibri"/>
                <a:sym typeface="Calibri"/>
              </a:rPr>
              <a:t>모델</a:t>
            </a:r>
            <a:r>
              <a:rPr lang="en-US" sz="1800" b="1" i="0" u="none" strike="noStrike" cap="none" dirty="0">
                <a:solidFill>
                  <a:srgbClr val="000000"/>
                </a:solidFill>
                <a:latin typeface="+mj-ea"/>
                <a:ea typeface="+mj-ea"/>
                <a:cs typeface="Calibri"/>
                <a:sym typeface="Calibri"/>
              </a:rPr>
              <a:t> </a:t>
            </a:r>
            <a:r>
              <a:rPr lang="en-US" sz="1800" b="1" i="0" u="none" strike="noStrike" cap="none" dirty="0" err="1">
                <a:solidFill>
                  <a:srgbClr val="000000"/>
                </a:solidFill>
                <a:latin typeface="+mj-ea"/>
                <a:ea typeface="+mj-ea"/>
                <a:cs typeface="Calibri"/>
                <a:sym typeface="Calibri"/>
              </a:rPr>
              <a:t>평가</a:t>
            </a:r>
            <a:endParaRPr sz="1800" b="1" i="0" u="none" strike="noStrike" cap="none" dirty="0">
              <a:solidFill>
                <a:srgbClr val="000000"/>
              </a:solidFill>
              <a:latin typeface="+mj-ea"/>
              <a:ea typeface="+mj-ea"/>
              <a:cs typeface="Calibri"/>
              <a:sym typeface="Calibri"/>
            </a:endParaRPr>
          </a:p>
        </p:txBody>
      </p:sp>
      <p:cxnSp>
        <p:nvCxnSpPr>
          <p:cNvPr id="235" name="Google Shape;235;p7"/>
          <p:cNvCxnSpPr>
            <a:cxnSpLocks/>
            <a:stCxn id="221" idx="3"/>
            <a:endCxn id="225" idx="1"/>
          </p:cNvCxnSpPr>
          <p:nvPr/>
        </p:nvCxnSpPr>
        <p:spPr>
          <a:xfrm flipV="1">
            <a:off x="13047176" y="7108690"/>
            <a:ext cx="866829" cy="4651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36" name="Google Shape;236;p7"/>
          <p:cNvSpPr/>
          <p:nvPr/>
        </p:nvSpPr>
        <p:spPr>
          <a:xfrm>
            <a:off x="10892118" y="8438341"/>
            <a:ext cx="5190563" cy="1045677"/>
          </a:xfrm>
          <a:prstGeom prst="roundRect">
            <a:avLst>
              <a:gd name="adj" fmla="val 5417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+mj-ea"/>
                <a:ea typeface="+mj-ea"/>
                <a:cs typeface="Calibri"/>
                <a:sym typeface="Calibri"/>
              </a:rPr>
              <a:t>Last.pt</a:t>
            </a:r>
            <a:r>
              <a:rPr lang="ko-KR" altLang="en-US" sz="1800" b="0" i="0" u="none" strike="noStrike" cap="none" dirty="0">
                <a:solidFill>
                  <a:schemeClr val="dk1"/>
                </a:solidFill>
                <a:latin typeface="+mj-ea"/>
                <a:ea typeface="+mj-ea"/>
                <a:cs typeface="Calibri"/>
                <a:sym typeface="Calibri"/>
              </a:rPr>
              <a:t> 를 이용해 마지막 </a:t>
            </a:r>
            <a:r>
              <a:rPr lang="en-US" altLang="ko-KR" sz="1800" b="0" i="0" u="none" strike="noStrike" cap="none" dirty="0">
                <a:solidFill>
                  <a:schemeClr val="dk1"/>
                </a:solidFill>
                <a:latin typeface="+mj-ea"/>
                <a:ea typeface="+mj-ea"/>
                <a:cs typeface="Calibri"/>
                <a:sym typeface="Calibri"/>
              </a:rPr>
              <a:t>epoch</a:t>
            </a:r>
            <a:r>
              <a:rPr lang="ko-KR" altLang="en-US" sz="1800" b="0" i="0" u="none" strike="noStrike" cap="none" dirty="0">
                <a:solidFill>
                  <a:schemeClr val="dk1"/>
                </a:solidFill>
                <a:latin typeface="+mj-ea"/>
                <a:ea typeface="+mj-ea"/>
                <a:cs typeface="Calibri"/>
                <a:sym typeface="Calibri"/>
              </a:rPr>
              <a:t>에서 부터 이어서 </a:t>
            </a:r>
            <a:r>
              <a:rPr lang="ko-KR" altLang="en-US" sz="1800" b="0" i="0" u="none" strike="noStrike" cap="none" dirty="0" err="1">
                <a:solidFill>
                  <a:schemeClr val="dk1"/>
                </a:solidFill>
                <a:latin typeface="+mj-ea"/>
                <a:ea typeface="+mj-ea"/>
                <a:cs typeface="Calibri"/>
                <a:sym typeface="Calibri"/>
              </a:rPr>
              <a:t>재진행</a:t>
            </a:r>
            <a:r>
              <a:rPr lang="en-US" altLang="ko-KR" sz="1800" dirty="0">
                <a:solidFill>
                  <a:schemeClr val="dk1"/>
                </a:solidFill>
                <a:latin typeface="+mj-ea"/>
                <a:ea typeface="+mj-ea"/>
                <a:cs typeface="Calibri"/>
                <a:sym typeface="Calibri"/>
              </a:rPr>
              <a:t>.</a:t>
            </a:r>
            <a:endParaRPr lang="en-US" altLang="ko-KR" sz="1800" b="0" i="0" u="none" strike="noStrike" cap="none" dirty="0">
              <a:solidFill>
                <a:schemeClr val="dk1"/>
              </a:solidFill>
              <a:latin typeface="+mj-ea"/>
              <a:ea typeface="+mj-ea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lang="en-US" altLang="ko-KR" sz="1800" b="0" i="0" u="none" strike="noStrike" cap="none" dirty="0">
                <a:solidFill>
                  <a:schemeClr val="dk1"/>
                </a:solidFill>
                <a:latin typeface="+mj-ea"/>
                <a:ea typeface="+mj-ea"/>
                <a:cs typeface="Calibri"/>
                <a:sym typeface="Calibri"/>
              </a:rPr>
              <a:t> </a:t>
            </a:r>
            <a:r>
              <a:rPr lang="ko-KR" altLang="en-US" sz="1800" dirty="0">
                <a:solidFill>
                  <a:schemeClr val="dk1"/>
                </a:solidFill>
                <a:latin typeface="+mj-ea"/>
                <a:ea typeface="+mj-ea"/>
                <a:cs typeface="Calibri"/>
                <a:sym typeface="Calibri"/>
              </a:rPr>
              <a:t>단</a:t>
            </a:r>
            <a:r>
              <a:rPr lang="en-US" altLang="ko-KR" sz="1800" dirty="0">
                <a:solidFill>
                  <a:schemeClr val="dk1"/>
                </a:solidFill>
                <a:latin typeface="+mj-ea"/>
                <a:ea typeface="+mj-ea"/>
                <a:cs typeface="Calibri"/>
                <a:sym typeface="Calibri"/>
              </a:rPr>
              <a:t>, </a:t>
            </a:r>
            <a:r>
              <a:rPr lang="en-US" altLang="ko-KR" sz="1800" dirty="0" err="1">
                <a:solidFill>
                  <a:schemeClr val="dk1"/>
                </a:solidFill>
                <a:latin typeface="+mj-ea"/>
                <a:ea typeface="+mj-ea"/>
                <a:cs typeface="Calibri"/>
                <a:sym typeface="Calibri"/>
              </a:rPr>
              <a:t>hyps</a:t>
            </a:r>
            <a:r>
              <a:rPr lang="ko-KR" altLang="en-US" sz="1800" dirty="0">
                <a:solidFill>
                  <a:schemeClr val="dk1"/>
                </a:solidFill>
                <a:latin typeface="+mj-ea"/>
                <a:ea typeface="+mj-ea"/>
                <a:cs typeface="Calibri"/>
                <a:sym typeface="Calibri"/>
              </a:rPr>
              <a:t>는</a:t>
            </a:r>
            <a:r>
              <a:rPr lang="en-US" altLang="ko-KR" sz="1800" dirty="0">
                <a:solidFill>
                  <a:schemeClr val="dk1"/>
                </a:solidFill>
                <a:latin typeface="+mj-ea"/>
                <a:ea typeface="+mj-ea"/>
                <a:cs typeface="Calibri"/>
                <a:sym typeface="Calibri"/>
              </a:rPr>
              <a:t> </a:t>
            </a:r>
            <a:r>
              <a:rPr lang="ko-KR" altLang="en-US" sz="1800" dirty="0">
                <a:solidFill>
                  <a:schemeClr val="dk1"/>
                </a:solidFill>
                <a:latin typeface="+mj-ea"/>
                <a:ea typeface="+mj-ea"/>
                <a:cs typeface="Calibri"/>
                <a:sym typeface="Calibri"/>
              </a:rPr>
              <a:t>재지정 하지 않으면 </a:t>
            </a:r>
            <a:r>
              <a:rPr lang="en-US" altLang="ko-KR" sz="1800" dirty="0" err="1">
                <a:solidFill>
                  <a:schemeClr val="dk1"/>
                </a:solidFill>
                <a:latin typeface="+mj-ea"/>
                <a:ea typeface="+mj-ea"/>
                <a:cs typeface="Calibri"/>
                <a:sym typeface="Calibri"/>
              </a:rPr>
              <a:t>Defalue</a:t>
            </a:r>
            <a:r>
              <a:rPr lang="ko-KR" altLang="en-US" sz="1800" dirty="0">
                <a:solidFill>
                  <a:schemeClr val="dk1"/>
                </a:solidFill>
                <a:latin typeface="+mj-ea"/>
                <a:ea typeface="+mj-ea"/>
                <a:cs typeface="Calibri"/>
                <a:sym typeface="Calibri"/>
              </a:rPr>
              <a:t>로 진행</a:t>
            </a:r>
            <a:endParaRPr sz="1800" b="0" i="0" u="none" strike="noStrike" cap="none" dirty="0">
              <a:solidFill>
                <a:schemeClr val="dk1"/>
              </a:solidFill>
              <a:latin typeface="+mj-ea"/>
              <a:ea typeface="+mj-ea"/>
              <a:cs typeface="Calibri"/>
              <a:sym typeface="Calibri"/>
            </a:endParaRPr>
          </a:p>
        </p:txBody>
      </p:sp>
      <p:cxnSp>
        <p:nvCxnSpPr>
          <p:cNvPr id="237" name="Google Shape;237;p7"/>
          <p:cNvCxnSpPr>
            <a:cxnSpLocks/>
            <a:stCxn id="236" idx="0"/>
          </p:cNvCxnSpPr>
          <p:nvPr/>
        </p:nvCxnSpPr>
        <p:spPr>
          <a:xfrm flipH="1" flipV="1">
            <a:off x="13480591" y="7108690"/>
            <a:ext cx="6809" cy="132965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 flipH="1" flipV="1">
            <a:off x="0" y="-139916"/>
            <a:ext cx="18382649" cy="11029589"/>
          </a:xfrm>
          <a:custGeom>
            <a:avLst/>
            <a:gdLst/>
            <a:ahLst/>
            <a:cxnLst/>
            <a:rect l="l" t="t" r="r" b="b"/>
            <a:pathLst>
              <a:path w="18382649" h="11029589">
                <a:moveTo>
                  <a:pt x="18382649" y="11029589"/>
                </a:moveTo>
                <a:lnTo>
                  <a:pt x="0" y="11029589"/>
                </a:lnTo>
                <a:lnTo>
                  <a:pt x="0" y="0"/>
                </a:lnTo>
                <a:lnTo>
                  <a:pt x="18382649" y="0"/>
                </a:lnTo>
                <a:lnTo>
                  <a:pt x="18382649" y="11029589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B68CF6DB-1FCB-C080-D423-BAA2F460107C}"/>
              </a:ext>
            </a:extLst>
          </p:cNvPr>
          <p:cNvGrpSpPr/>
          <p:nvPr/>
        </p:nvGrpSpPr>
        <p:grpSpPr>
          <a:xfrm>
            <a:off x="4369241" y="3537439"/>
            <a:ext cx="4914901" cy="3894381"/>
            <a:chOff x="8211420" y="1739316"/>
            <a:chExt cx="9047882" cy="3894381"/>
          </a:xfrm>
        </p:grpSpPr>
        <p:sp>
          <p:nvSpPr>
            <p:cNvPr id="9" name="AutoShape 9"/>
            <p:cNvSpPr/>
            <p:nvPr/>
          </p:nvSpPr>
          <p:spPr>
            <a:xfrm>
              <a:off x="8211420" y="5633697"/>
              <a:ext cx="9047882" cy="0"/>
            </a:xfrm>
            <a:prstGeom prst="line">
              <a:avLst/>
            </a:prstGeom>
            <a:ln w="9525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0" name="AutoShape 10"/>
            <p:cNvSpPr/>
            <p:nvPr/>
          </p:nvSpPr>
          <p:spPr>
            <a:xfrm rot="1809">
              <a:off x="8211420" y="4662483"/>
              <a:ext cx="9047881" cy="0"/>
            </a:xfrm>
            <a:prstGeom prst="line">
              <a:avLst/>
            </a:prstGeom>
            <a:ln w="9525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1" name="AutoShape 11"/>
            <p:cNvSpPr/>
            <p:nvPr/>
          </p:nvSpPr>
          <p:spPr>
            <a:xfrm rot="1809">
              <a:off x="8211420" y="3688888"/>
              <a:ext cx="9047881" cy="0"/>
            </a:xfrm>
            <a:prstGeom prst="line">
              <a:avLst/>
            </a:prstGeom>
            <a:ln w="9525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2" name="AutoShape 12"/>
            <p:cNvSpPr/>
            <p:nvPr/>
          </p:nvSpPr>
          <p:spPr>
            <a:xfrm rot="1809">
              <a:off x="8211420" y="2715293"/>
              <a:ext cx="9047881" cy="0"/>
            </a:xfrm>
            <a:prstGeom prst="line">
              <a:avLst/>
            </a:prstGeom>
            <a:ln w="9525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3" name="AutoShape 13"/>
            <p:cNvSpPr/>
            <p:nvPr/>
          </p:nvSpPr>
          <p:spPr>
            <a:xfrm>
              <a:off x="8263153" y="1739316"/>
              <a:ext cx="8996147" cy="0"/>
            </a:xfrm>
            <a:prstGeom prst="line">
              <a:avLst/>
            </a:prstGeom>
            <a:ln w="9525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14" name="TextBox 14"/>
          <p:cNvSpPr txBox="1"/>
          <p:nvPr/>
        </p:nvSpPr>
        <p:spPr>
          <a:xfrm>
            <a:off x="1028700" y="485083"/>
            <a:ext cx="5976239" cy="1228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600"/>
              </a:lnSpc>
              <a:spcBef>
                <a:spcPct val="0"/>
              </a:spcBef>
            </a:pPr>
            <a:r>
              <a:rPr lang="ko-KR" altLang="en-US" sz="8000" dirty="0">
                <a:solidFill>
                  <a:srgbClr val="FFFFFF"/>
                </a:solidFill>
                <a:ea typeface="Tlab 돋움 레귤러 Bold"/>
              </a:rPr>
              <a:t>목차</a:t>
            </a:r>
            <a:endParaRPr lang="en-US" sz="8000" dirty="0">
              <a:solidFill>
                <a:srgbClr val="FFFFFF"/>
              </a:solidFill>
              <a:ea typeface="Tlab 돋움 레귤러 Bold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4876801" y="3805883"/>
            <a:ext cx="5703347" cy="502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ko-KR" altLang="en-US" sz="2800" dirty="0">
                <a:solidFill>
                  <a:srgbClr val="FFFFFF"/>
                </a:solidFill>
                <a:ea typeface="Tlab 돋움 레귤러"/>
              </a:rPr>
              <a:t>모델 개발 프로세스</a:t>
            </a:r>
            <a:endParaRPr lang="en-US" altLang="ko-KR" sz="2800" dirty="0">
              <a:solidFill>
                <a:srgbClr val="FFFFFF"/>
              </a:solidFill>
              <a:ea typeface="Tlab 돋움 레귤러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4876801" y="4777437"/>
            <a:ext cx="5703347" cy="502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ko-KR" altLang="en-US" sz="2800" dirty="0">
                <a:solidFill>
                  <a:srgbClr val="FFFFFF"/>
                </a:solidFill>
                <a:ea typeface="Tlab 돋움 레귤러"/>
              </a:rPr>
              <a:t>데이터셋 구성</a:t>
            </a:r>
            <a:endParaRPr lang="en-US" altLang="ko-KR" sz="2800" dirty="0">
              <a:solidFill>
                <a:srgbClr val="FFFFFF"/>
              </a:solidFill>
              <a:ea typeface="Tlab 돋움 레귤러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4876801" y="5748992"/>
            <a:ext cx="5703347" cy="502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ko-KR" altLang="en-US" sz="2800" dirty="0">
                <a:solidFill>
                  <a:srgbClr val="FFFFFF"/>
                </a:solidFill>
                <a:ea typeface="Tlab 돋움 레귤러"/>
              </a:rPr>
              <a:t>모델학습</a:t>
            </a:r>
            <a:endParaRPr lang="en-US" sz="2800" dirty="0">
              <a:solidFill>
                <a:srgbClr val="FFFFFF"/>
              </a:solidFill>
              <a:ea typeface="Tlab 돋움 레귤러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4876801" y="6720547"/>
            <a:ext cx="5703347" cy="502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ko-KR" altLang="en-US" sz="2800" dirty="0">
                <a:solidFill>
                  <a:srgbClr val="FFFFFF"/>
                </a:solidFill>
                <a:ea typeface="Tlab 돋움 레귤러"/>
              </a:rPr>
              <a:t>모델 개발의 차별성</a:t>
            </a:r>
            <a:endParaRPr lang="en-US" sz="2800" dirty="0">
              <a:solidFill>
                <a:srgbClr val="FFFFFF"/>
              </a:solidFill>
              <a:ea typeface="Tlab 돋움 레귤러"/>
            </a:endParaRPr>
          </a:p>
        </p:txBody>
      </p:sp>
      <p:sp>
        <p:nvSpPr>
          <p:cNvPr id="33" name="TextBox 25">
            <a:extLst>
              <a:ext uri="{FF2B5EF4-FFF2-40B4-BE49-F238E27FC236}">
                <a16:creationId xmlns:a16="http://schemas.microsoft.com/office/drawing/2014/main" id="{D7CF4A13-9718-CF65-50B0-E350B90A7CD7}"/>
              </a:ext>
            </a:extLst>
          </p:cNvPr>
          <p:cNvSpPr txBox="1"/>
          <p:nvPr/>
        </p:nvSpPr>
        <p:spPr>
          <a:xfrm>
            <a:off x="3352800" y="2835005"/>
            <a:ext cx="5703347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altLang="ko-KR" sz="3000" b="1" dirty="0">
                <a:solidFill>
                  <a:srgbClr val="FFFFFF"/>
                </a:solidFill>
                <a:ea typeface="Tlab 돋움 레귤러"/>
              </a:rPr>
              <a:t>Part</a:t>
            </a:r>
            <a:r>
              <a:rPr lang="ko-KR" altLang="en-US" sz="3000" b="1" dirty="0">
                <a:solidFill>
                  <a:srgbClr val="FFFFFF"/>
                </a:solidFill>
                <a:ea typeface="Tlab 돋움 레귤러"/>
              </a:rPr>
              <a:t> </a:t>
            </a:r>
            <a:r>
              <a:rPr lang="en-US" altLang="ko-KR" sz="3000" b="1" dirty="0">
                <a:solidFill>
                  <a:srgbClr val="FFFFFF"/>
                </a:solidFill>
                <a:ea typeface="Tlab 돋움 레귤러"/>
              </a:rPr>
              <a:t>1. </a:t>
            </a:r>
            <a:r>
              <a:rPr lang="ko-KR" altLang="en-US" sz="3000" b="1" dirty="0">
                <a:solidFill>
                  <a:srgbClr val="FFFFFF"/>
                </a:solidFill>
                <a:ea typeface="Tlab 돋움 레귤러"/>
              </a:rPr>
              <a:t>안전모</a:t>
            </a:r>
            <a:r>
              <a:rPr lang="en-US" altLang="ko-KR" sz="3000" b="1" dirty="0">
                <a:solidFill>
                  <a:srgbClr val="FFFFFF"/>
                </a:solidFill>
                <a:ea typeface="Tlab 돋움 레귤러"/>
              </a:rPr>
              <a:t> </a:t>
            </a:r>
            <a:r>
              <a:rPr lang="ko-KR" altLang="en-US" sz="3000" b="1" dirty="0">
                <a:solidFill>
                  <a:srgbClr val="FFFFFF"/>
                </a:solidFill>
                <a:ea typeface="Tlab 돋움 레귤러"/>
              </a:rPr>
              <a:t>객체 검출모델</a:t>
            </a:r>
            <a:endParaRPr lang="en-US" sz="3000" b="1" dirty="0">
              <a:solidFill>
                <a:srgbClr val="FFFFFF"/>
              </a:solidFill>
              <a:ea typeface="Tlab 돋움 레귤러"/>
            </a:endParaRP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2D6826A0-C094-AE7B-58F4-BEAAD8196BA0}"/>
              </a:ext>
            </a:extLst>
          </p:cNvPr>
          <p:cNvGrpSpPr/>
          <p:nvPr/>
        </p:nvGrpSpPr>
        <p:grpSpPr>
          <a:xfrm>
            <a:off x="11665831" y="3407534"/>
            <a:ext cx="4914901" cy="5841571"/>
            <a:chOff x="8211420" y="1739316"/>
            <a:chExt cx="9047882" cy="5841571"/>
          </a:xfrm>
        </p:grpSpPr>
        <p:sp>
          <p:nvSpPr>
            <p:cNvPr id="37" name="AutoShape 7">
              <a:extLst>
                <a:ext uri="{FF2B5EF4-FFF2-40B4-BE49-F238E27FC236}">
                  <a16:creationId xmlns:a16="http://schemas.microsoft.com/office/drawing/2014/main" id="{2AA98196-2674-38BB-D540-7E919B9C228F}"/>
                </a:ext>
              </a:extLst>
            </p:cNvPr>
            <p:cNvSpPr/>
            <p:nvPr/>
          </p:nvSpPr>
          <p:spPr>
            <a:xfrm>
              <a:off x="8211420" y="7580887"/>
              <a:ext cx="9047882" cy="0"/>
            </a:xfrm>
            <a:prstGeom prst="line">
              <a:avLst/>
            </a:prstGeom>
            <a:ln w="9525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8" name="AutoShape 8">
              <a:extLst>
                <a:ext uri="{FF2B5EF4-FFF2-40B4-BE49-F238E27FC236}">
                  <a16:creationId xmlns:a16="http://schemas.microsoft.com/office/drawing/2014/main" id="{A117F898-48B0-B6CE-FF18-661E82361555}"/>
                </a:ext>
              </a:extLst>
            </p:cNvPr>
            <p:cNvSpPr/>
            <p:nvPr/>
          </p:nvSpPr>
          <p:spPr>
            <a:xfrm rot="1809">
              <a:off x="8211420" y="6609673"/>
              <a:ext cx="9047881" cy="0"/>
            </a:xfrm>
            <a:prstGeom prst="line">
              <a:avLst/>
            </a:prstGeom>
            <a:ln w="9525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9" name="AutoShape 9">
              <a:extLst>
                <a:ext uri="{FF2B5EF4-FFF2-40B4-BE49-F238E27FC236}">
                  <a16:creationId xmlns:a16="http://schemas.microsoft.com/office/drawing/2014/main" id="{261B5228-C3B5-99C4-D454-FB69DA7F92BF}"/>
                </a:ext>
              </a:extLst>
            </p:cNvPr>
            <p:cNvSpPr/>
            <p:nvPr/>
          </p:nvSpPr>
          <p:spPr>
            <a:xfrm>
              <a:off x="8211420" y="5633697"/>
              <a:ext cx="9047882" cy="0"/>
            </a:xfrm>
            <a:prstGeom prst="line">
              <a:avLst/>
            </a:prstGeom>
            <a:ln w="9525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0" name="AutoShape 10">
              <a:extLst>
                <a:ext uri="{FF2B5EF4-FFF2-40B4-BE49-F238E27FC236}">
                  <a16:creationId xmlns:a16="http://schemas.microsoft.com/office/drawing/2014/main" id="{0407D9BB-AE7D-E99D-4C8B-C179B9933E68}"/>
                </a:ext>
              </a:extLst>
            </p:cNvPr>
            <p:cNvSpPr/>
            <p:nvPr/>
          </p:nvSpPr>
          <p:spPr>
            <a:xfrm rot="1809">
              <a:off x="8211420" y="4662483"/>
              <a:ext cx="9047881" cy="0"/>
            </a:xfrm>
            <a:prstGeom prst="line">
              <a:avLst/>
            </a:prstGeom>
            <a:ln w="9525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1" name="AutoShape 11">
              <a:extLst>
                <a:ext uri="{FF2B5EF4-FFF2-40B4-BE49-F238E27FC236}">
                  <a16:creationId xmlns:a16="http://schemas.microsoft.com/office/drawing/2014/main" id="{6F230BDA-BACC-3E07-2345-F7E009FB4551}"/>
                </a:ext>
              </a:extLst>
            </p:cNvPr>
            <p:cNvSpPr/>
            <p:nvPr/>
          </p:nvSpPr>
          <p:spPr>
            <a:xfrm rot="1809">
              <a:off x="8211420" y="3688888"/>
              <a:ext cx="9047881" cy="0"/>
            </a:xfrm>
            <a:prstGeom prst="line">
              <a:avLst/>
            </a:prstGeom>
            <a:ln w="9525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2" name="AutoShape 12">
              <a:extLst>
                <a:ext uri="{FF2B5EF4-FFF2-40B4-BE49-F238E27FC236}">
                  <a16:creationId xmlns:a16="http://schemas.microsoft.com/office/drawing/2014/main" id="{3C5EFCCF-FA10-B297-122F-5C0FC9C38830}"/>
                </a:ext>
              </a:extLst>
            </p:cNvPr>
            <p:cNvSpPr/>
            <p:nvPr/>
          </p:nvSpPr>
          <p:spPr>
            <a:xfrm rot="1809">
              <a:off x="8211420" y="2715293"/>
              <a:ext cx="9047881" cy="0"/>
            </a:xfrm>
            <a:prstGeom prst="line">
              <a:avLst/>
            </a:prstGeom>
            <a:ln w="9525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3" name="AutoShape 13">
              <a:extLst>
                <a:ext uri="{FF2B5EF4-FFF2-40B4-BE49-F238E27FC236}">
                  <a16:creationId xmlns:a16="http://schemas.microsoft.com/office/drawing/2014/main" id="{0C33BE25-3974-E4A0-2B90-7EA153C2A1B8}"/>
                </a:ext>
              </a:extLst>
            </p:cNvPr>
            <p:cNvSpPr/>
            <p:nvPr/>
          </p:nvSpPr>
          <p:spPr>
            <a:xfrm>
              <a:off x="8263153" y="1739316"/>
              <a:ext cx="8996147" cy="0"/>
            </a:xfrm>
            <a:prstGeom prst="line">
              <a:avLst/>
            </a:prstGeom>
            <a:ln w="9525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53" name="TextBox 25">
            <a:extLst>
              <a:ext uri="{FF2B5EF4-FFF2-40B4-BE49-F238E27FC236}">
                <a16:creationId xmlns:a16="http://schemas.microsoft.com/office/drawing/2014/main" id="{46427AEC-F46C-5FAD-969D-96EC2426BCA4}"/>
              </a:ext>
            </a:extLst>
          </p:cNvPr>
          <p:cNvSpPr txBox="1"/>
          <p:nvPr/>
        </p:nvSpPr>
        <p:spPr>
          <a:xfrm>
            <a:off x="10623980" y="2705100"/>
            <a:ext cx="5703347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altLang="ko-KR" sz="3000" b="1" dirty="0">
                <a:solidFill>
                  <a:srgbClr val="FFFFFF"/>
                </a:solidFill>
                <a:ea typeface="Tlab 돋움 레귤러"/>
              </a:rPr>
              <a:t>Part</a:t>
            </a:r>
            <a:r>
              <a:rPr lang="ko-KR" altLang="en-US" sz="3000" b="1" dirty="0">
                <a:solidFill>
                  <a:srgbClr val="FFFFFF"/>
                </a:solidFill>
                <a:ea typeface="Tlab 돋움 레귤러"/>
              </a:rPr>
              <a:t> </a:t>
            </a:r>
            <a:r>
              <a:rPr lang="en-US" altLang="ko-KR" sz="3000" b="1" dirty="0">
                <a:solidFill>
                  <a:srgbClr val="FFFFFF"/>
                </a:solidFill>
                <a:ea typeface="Tlab 돋움 레귤러"/>
              </a:rPr>
              <a:t>2. </a:t>
            </a:r>
            <a:r>
              <a:rPr lang="ko-KR" altLang="en-US" sz="3000" b="1" dirty="0">
                <a:solidFill>
                  <a:srgbClr val="FFFFFF"/>
                </a:solidFill>
                <a:ea typeface="Tlab 돋움 레귤러"/>
              </a:rPr>
              <a:t>마스크</a:t>
            </a:r>
            <a:r>
              <a:rPr lang="en-US" altLang="ko-KR" sz="3000" b="1" dirty="0">
                <a:solidFill>
                  <a:srgbClr val="FFFFFF"/>
                </a:solidFill>
                <a:ea typeface="Tlab 돋움 레귤러"/>
              </a:rPr>
              <a:t> </a:t>
            </a:r>
            <a:r>
              <a:rPr lang="ko-KR" altLang="en-US" sz="3000" b="1" dirty="0">
                <a:solidFill>
                  <a:srgbClr val="FFFFFF"/>
                </a:solidFill>
                <a:ea typeface="Tlab 돋움 레귤러"/>
              </a:rPr>
              <a:t>객체 검출모델</a:t>
            </a:r>
            <a:endParaRPr lang="en-US" sz="3000" b="1" dirty="0">
              <a:solidFill>
                <a:srgbClr val="FFFFFF"/>
              </a:solidFill>
              <a:ea typeface="Tlab 돋움 레귤러"/>
            </a:endParaRPr>
          </a:p>
        </p:txBody>
      </p:sp>
      <p:sp>
        <p:nvSpPr>
          <p:cNvPr id="55" name="TextBox 25">
            <a:extLst>
              <a:ext uri="{FF2B5EF4-FFF2-40B4-BE49-F238E27FC236}">
                <a16:creationId xmlns:a16="http://schemas.microsoft.com/office/drawing/2014/main" id="{8EEC77B9-4554-2CD8-AEF9-E4BBB8F2135A}"/>
              </a:ext>
            </a:extLst>
          </p:cNvPr>
          <p:cNvSpPr txBox="1"/>
          <p:nvPr/>
        </p:nvSpPr>
        <p:spPr>
          <a:xfrm>
            <a:off x="12205588" y="3698513"/>
            <a:ext cx="5703347" cy="502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ko-KR" altLang="en-US" sz="2800" dirty="0">
                <a:solidFill>
                  <a:srgbClr val="FFFFFF"/>
                </a:solidFill>
                <a:ea typeface="Tlab 돋움 레귤러"/>
              </a:rPr>
              <a:t>모델 개발 프로세스</a:t>
            </a:r>
            <a:endParaRPr lang="en-US" sz="2800" dirty="0">
              <a:solidFill>
                <a:srgbClr val="FFFFFF"/>
              </a:solidFill>
              <a:ea typeface="Tlab 돋움 레귤러"/>
            </a:endParaRPr>
          </a:p>
        </p:txBody>
      </p:sp>
      <p:sp>
        <p:nvSpPr>
          <p:cNvPr id="56" name="TextBox 26">
            <a:extLst>
              <a:ext uri="{FF2B5EF4-FFF2-40B4-BE49-F238E27FC236}">
                <a16:creationId xmlns:a16="http://schemas.microsoft.com/office/drawing/2014/main" id="{E7B1738D-046A-9A8F-F216-81ACA366797C}"/>
              </a:ext>
            </a:extLst>
          </p:cNvPr>
          <p:cNvSpPr txBox="1"/>
          <p:nvPr/>
        </p:nvSpPr>
        <p:spPr>
          <a:xfrm>
            <a:off x="12205588" y="4670068"/>
            <a:ext cx="5703347" cy="502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ko-KR" altLang="en-US" sz="2800" dirty="0">
                <a:solidFill>
                  <a:srgbClr val="FFFFFF"/>
                </a:solidFill>
                <a:ea typeface="Tlab 돋움 레귤러"/>
              </a:rPr>
              <a:t>데이터셋 구성</a:t>
            </a:r>
            <a:endParaRPr lang="en-US" sz="2800" dirty="0">
              <a:solidFill>
                <a:srgbClr val="FFFFFF"/>
              </a:solidFill>
              <a:ea typeface="Tlab 돋움 레귤러"/>
            </a:endParaRPr>
          </a:p>
        </p:txBody>
      </p:sp>
      <p:sp>
        <p:nvSpPr>
          <p:cNvPr id="57" name="TextBox 27">
            <a:extLst>
              <a:ext uri="{FF2B5EF4-FFF2-40B4-BE49-F238E27FC236}">
                <a16:creationId xmlns:a16="http://schemas.microsoft.com/office/drawing/2014/main" id="{AF224EAA-B7E1-F1EB-AE73-63456CB60176}"/>
              </a:ext>
            </a:extLst>
          </p:cNvPr>
          <p:cNvSpPr txBox="1"/>
          <p:nvPr/>
        </p:nvSpPr>
        <p:spPr>
          <a:xfrm>
            <a:off x="12205588" y="5641622"/>
            <a:ext cx="5703347" cy="502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ko-KR" altLang="en-US" sz="2800" dirty="0">
                <a:solidFill>
                  <a:srgbClr val="FFFFFF"/>
                </a:solidFill>
                <a:ea typeface="Tlab 돋움 레귤러"/>
              </a:rPr>
              <a:t>모델학습</a:t>
            </a:r>
            <a:endParaRPr lang="en-US" sz="2800" dirty="0">
              <a:solidFill>
                <a:srgbClr val="FFFFFF"/>
              </a:solidFill>
              <a:ea typeface="Tlab 돋움 레귤러"/>
            </a:endParaRPr>
          </a:p>
        </p:txBody>
      </p:sp>
      <p:sp>
        <p:nvSpPr>
          <p:cNvPr id="59" name="TextBox 29">
            <a:extLst>
              <a:ext uri="{FF2B5EF4-FFF2-40B4-BE49-F238E27FC236}">
                <a16:creationId xmlns:a16="http://schemas.microsoft.com/office/drawing/2014/main" id="{B81B8350-9DD6-FAF9-C628-8A88C7C2F6FB}"/>
              </a:ext>
            </a:extLst>
          </p:cNvPr>
          <p:cNvSpPr txBox="1"/>
          <p:nvPr/>
        </p:nvSpPr>
        <p:spPr>
          <a:xfrm>
            <a:off x="12205588" y="6650504"/>
            <a:ext cx="5703347" cy="502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ko-KR" altLang="en-US" sz="2800" dirty="0" err="1">
                <a:solidFill>
                  <a:srgbClr val="FFFFFF"/>
                </a:solidFill>
                <a:ea typeface="Tlab 돋움 레귤러"/>
              </a:rPr>
              <a:t>모델별</a:t>
            </a:r>
            <a:r>
              <a:rPr lang="ko-KR" altLang="en-US" sz="2800" dirty="0">
                <a:solidFill>
                  <a:srgbClr val="FFFFFF"/>
                </a:solidFill>
                <a:ea typeface="Tlab 돋움 레귤러"/>
              </a:rPr>
              <a:t> 요약</a:t>
            </a:r>
            <a:endParaRPr lang="en-US" sz="2800" dirty="0">
              <a:solidFill>
                <a:srgbClr val="FFFFFF"/>
              </a:solidFill>
              <a:ea typeface="Tlab 돋움 레귤러"/>
            </a:endParaRPr>
          </a:p>
        </p:txBody>
      </p:sp>
      <p:sp>
        <p:nvSpPr>
          <p:cNvPr id="62" name="AutoShape 13">
            <a:extLst>
              <a:ext uri="{FF2B5EF4-FFF2-40B4-BE49-F238E27FC236}">
                <a16:creationId xmlns:a16="http://schemas.microsoft.com/office/drawing/2014/main" id="{DF97B0FA-6563-37DD-E15C-7DDA10AAD6F6}"/>
              </a:ext>
            </a:extLst>
          </p:cNvPr>
          <p:cNvSpPr/>
          <p:nvPr/>
        </p:nvSpPr>
        <p:spPr>
          <a:xfrm>
            <a:off x="4397343" y="2544617"/>
            <a:ext cx="4886798" cy="0"/>
          </a:xfrm>
          <a:prstGeom prst="line">
            <a:avLst/>
          </a:prstGeom>
          <a:ln w="95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3" name="TextBox 15">
            <a:extLst>
              <a:ext uri="{FF2B5EF4-FFF2-40B4-BE49-F238E27FC236}">
                <a16:creationId xmlns:a16="http://schemas.microsoft.com/office/drawing/2014/main" id="{A7660E11-0A2F-D1BB-1959-6BD45A8DE9FC}"/>
              </a:ext>
            </a:extLst>
          </p:cNvPr>
          <p:cNvSpPr txBox="1"/>
          <p:nvPr/>
        </p:nvSpPr>
        <p:spPr>
          <a:xfrm>
            <a:off x="4876801" y="1836683"/>
            <a:ext cx="5703347" cy="502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ko-KR" altLang="en-US" sz="2800" dirty="0">
                <a:solidFill>
                  <a:srgbClr val="FFFFFF"/>
                </a:solidFill>
                <a:ea typeface="Tlab 돋움 레귤러"/>
              </a:rPr>
              <a:t>프로젝트 개요</a:t>
            </a:r>
            <a:endParaRPr lang="en-US" sz="2800" dirty="0">
              <a:solidFill>
                <a:srgbClr val="FFFFFF"/>
              </a:solidFill>
              <a:ea typeface="Tlab 돋움 레귤러"/>
            </a:endParaRPr>
          </a:p>
        </p:txBody>
      </p:sp>
      <p:sp>
        <p:nvSpPr>
          <p:cNvPr id="4" name="TextBox 30">
            <a:extLst>
              <a:ext uri="{FF2B5EF4-FFF2-40B4-BE49-F238E27FC236}">
                <a16:creationId xmlns:a16="http://schemas.microsoft.com/office/drawing/2014/main" id="{371E3D05-6E9A-A173-8F2D-16BA1F9465EE}"/>
              </a:ext>
            </a:extLst>
          </p:cNvPr>
          <p:cNvSpPr txBox="1"/>
          <p:nvPr/>
        </p:nvSpPr>
        <p:spPr>
          <a:xfrm>
            <a:off x="12241753" y="7541333"/>
            <a:ext cx="5703347" cy="502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ko-KR" altLang="en-US" sz="2800" dirty="0">
                <a:solidFill>
                  <a:srgbClr val="FFFFFF"/>
                </a:solidFill>
                <a:ea typeface="Tlab 돋움 레귤러"/>
              </a:rPr>
              <a:t>최적화 모델</a:t>
            </a:r>
            <a:endParaRPr lang="en-US" sz="2800" dirty="0">
              <a:solidFill>
                <a:srgbClr val="FFFFFF"/>
              </a:solidFill>
              <a:ea typeface="Tlab 돋움 레귤러"/>
            </a:endParaRPr>
          </a:p>
        </p:txBody>
      </p:sp>
      <p:sp>
        <p:nvSpPr>
          <p:cNvPr id="6" name="TextBox 30">
            <a:extLst>
              <a:ext uri="{FF2B5EF4-FFF2-40B4-BE49-F238E27FC236}">
                <a16:creationId xmlns:a16="http://schemas.microsoft.com/office/drawing/2014/main" id="{EF70FA1C-AE00-017E-4FC5-05B99BCC31ED}"/>
              </a:ext>
            </a:extLst>
          </p:cNvPr>
          <p:cNvSpPr txBox="1"/>
          <p:nvPr/>
        </p:nvSpPr>
        <p:spPr>
          <a:xfrm>
            <a:off x="12249150" y="8472077"/>
            <a:ext cx="5703347" cy="502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ko-KR" altLang="en-US" sz="2800" dirty="0">
                <a:solidFill>
                  <a:srgbClr val="FFFFFF"/>
                </a:solidFill>
                <a:ea typeface="Tlab 돋움 레귤러"/>
              </a:rPr>
              <a:t>결과 및 토의</a:t>
            </a:r>
            <a:endParaRPr lang="en-US" sz="2800" dirty="0">
              <a:solidFill>
                <a:srgbClr val="FFFFFF"/>
              </a:solidFill>
              <a:ea typeface="Tlab 돋움 레귤러"/>
            </a:endParaRPr>
          </a:p>
        </p:txBody>
      </p:sp>
      <p:sp>
        <p:nvSpPr>
          <p:cNvPr id="31" name="슬라이드 번호 개체 틀 6">
            <a:extLst>
              <a:ext uri="{FF2B5EF4-FFF2-40B4-BE49-F238E27FC236}">
                <a16:creationId xmlns:a16="http://schemas.microsoft.com/office/drawing/2014/main" id="{07F2CBA8-CF18-B38B-5E24-D9F23A598C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1721927" y="1301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800" b="1" smtClean="0">
                <a:solidFill>
                  <a:schemeClr val="tx1"/>
                </a:solidFill>
                <a:latin typeface="+mn-ea"/>
              </a:rPr>
              <a:pPr/>
              <a:t>2</a:t>
            </a:fld>
            <a:endParaRPr lang="en-US" sz="2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7" name="TextBox 30">
            <a:extLst>
              <a:ext uri="{FF2B5EF4-FFF2-40B4-BE49-F238E27FC236}">
                <a16:creationId xmlns:a16="http://schemas.microsoft.com/office/drawing/2014/main" id="{D5280644-9D01-85CA-9E45-C583314757ED}"/>
              </a:ext>
            </a:extLst>
          </p:cNvPr>
          <p:cNvSpPr txBox="1"/>
          <p:nvPr/>
        </p:nvSpPr>
        <p:spPr>
          <a:xfrm>
            <a:off x="4872252" y="7688700"/>
            <a:ext cx="5703347" cy="502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ko-KR" altLang="en-US" sz="2800" dirty="0">
                <a:solidFill>
                  <a:srgbClr val="FFFFFF"/>
                </a:solidFill>
                <a:ea typeface="Tlab 돋움 레귤러"/>
              </a:rPr>
              <a:t>결과 및 토의</a:t>
            </a:r>
            <a:endParaRPr lang="en-US" sz="2800" dirty="0">
              <a:solidFill>
                <a:srgbClr val="FFFFFF"/>
              </a:solidFill>
              <a:ea typeface="Tlab 돋움 레귤러"/>
            </a:endParaRPr>
          </a:p>
        </p:txBody>
      </p:sp>
      <p:sp>
        <p:nvSpPr>
          <p:cNvPr id="8" name="AutoShape 13">
            <a:extLst>
              <a:ext uri="{FF2B5EF4-FFF2-40B4-BE49-F238E27FC236}">
                <a16:creationId xmlns:a16="http://schemas.microsoft.com/office/drawing/2014/main" id="{8CAF7901-D385-6986-5835-3FC0F225416B}"/>
              </a:ext>
            </a:extLst>
          </p:cNvPr>
          <p:cNvSpPr/>
          <p:nvPr/>
        </p:nvSpPr>
        <p:spPr>
          <a:xfrm>
            <a:off x="4397343" y="8472077"/>
            <a:ext cx="4886798" cy="0"/>
          </a:xfrm>
          <a:prstGeom prst="line">
            <a:avLst/>
          </a:prstGeom>
          <a:ln w="95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8"/>
          <p:cNvSpPr/>
          <p:nvPr/>
        </p:nvSpPr>
        <p:spPr>
          <a:xfrm rot="10800000">
            <a:off x="0" y="-111273"/>
            <a:ext cx="18382649" cy="11029589"/>
          </a:xfrm>
          <a:custGeom>
            <a:avLst/>
            <a:gdLst/>
            <a:ahLst/>
            <a:cxnLst/>
            <a:rect l="l" t="t" r="r" b="b"/>
            <a:pathLst>
              <a:path w="18382649" h="11029589" extrusionOk="0">
                <a:moveTo>
                  <a:pt x="0" y="0"/>
                </a:moveTo>
                <a:lnTo>
                  <a:pt x="18382649" y="0"/>
                </a:lnTo>
                <a:lnTo>
                  <a:pt x="18382649" y="11029589"/>
                </a:lnTo>
                <a:lnTo>
                  <a:pt x="0" y="1102958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44" name="Google Shape;244;p8"/>
          <p:cNvSpPr txBox="1"/>
          <p:nvPr/>
        </p:nvSpPr>
        <p:spPr>
          <a:xfrm>
            <a:off x="1031130" y="495300"/>
            <a:ext cx="10467355" cy="11127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7777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데이터셋 구성</a:t>
            </a:r>
            <a:endParaRPr sz="5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" name="Google Shape;245;p8"/>
          <p:cNvSpPr txBox="1"/>
          <p:nvPr/>
        </p:nvSpPr>
        <p:spPr>
          <a:xfrm>
            <a:off x="1896071" y="2498999"/>
            <a:ext cx="6257329" cy="4814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Data </a:t>
            </a:r>
            <a:r>
              <a:rPr lang="en-US" sz="3000" b="1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추가</a:t>
            </a:r>
            <a:r>
              <a:rPr lang="en-US" sz="3000" b="1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/ augmentation</a:t>
            </a:r>
            <a:endParaRPr sz="3000" b="1" i="0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8"/>
          <p:cNvSpPr/>
          <p:nvPr/>
        </p:nvSpPr>
        <p:spPr>
          <a:xfrm>
            <a:off x="990600" y="2491783"/>
            <a:ext cx="492917" cy="492917"/>
          </a:xfrm>
          <a:custGeom>
            <a:avLst/>
            <a:gdLst/>
            <a:ahLst/>
            <a:cxnLst/>
            <a:rect l="l" t="t" r="r" b="b"/>
            <a:pathLst>
              <a:path w="492917" h="492917" extrusionOk="0">
                <a:moveTo>
                  <a:pt x="0" y="0"/>
                </a:moveTo>
                <a:lnTo>
                  <a:pt x="492916" y="0"/>
                </a:lnTo>
                <a:lnTo>
                  <a:pt x="492916" y="492917"/>
                </a:lnTo>
                <a:lnTo>
                  <a:pt x="0" y="49291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47" name="Google Shape;247;p8"/>
          <p:cNvSpPr txBox="1"/>
          <p:nvPr/>
        </p:nvSpPr>
        <p:spPr>
          <a:xfrm>
            <a:off x="1752600" y="3141459"/>
            <a:ext cx="14029729" cy="2769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</a:pPr>
            <a:r>
              <a:rPr lang="en-US" sz="2400" b="1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Roboflow</a:t>
            </a:r>
            <a:r>
              <a:rPr lang="en-US" sz="2400" b="1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, Kaggle, Helmet300, Ai </a:t>
            </a:r>
            <a:r>
              <a:rPr lang="en-US" sz="2400" b="1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hub의</a:t>
            </a:r>
            <a:r>
              <a:rPr lang="en-US" sz="2400" b="1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1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데이터셋</a:t>
            </a:r>
            <a:r>
              <a:rPr lang="en-US" sz="2400" b="1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1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확보</a:t>
            </a:r>
            <a:endParaRPr sz="2400" b="1" i="0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 - (</a:t>
            </a:r>
            <a:r>
              <a:rPr lang="ko-KR" altLang="en-US" sz="2400" b="1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목적에 최적화된 </a:t>
            </a:r>
            <a:r>
              <a:rPr lang="en-US" altLang="ko-KR" sz="2400" b="1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Data Set</a:t>
            </a:r>
            <a:r>
              <a:rPr lang="ko-KR" altLang="en-US" sz="2400" b="1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은 없음</a:t>
            </a:r>
            <a:r>
              <a:rPr lang="en-US" altLang="ko-KR" sz="2400" b="1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n-US" sz="2400" b="1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1개 </a:t>
            </a:r>
            <a:r>
              <a:rPr lang="en-US" sz="2400" b="1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또는</a:t>
            </a:r>
            <a:r>
              <a:rPr lang="en-US" sz="2400" b="1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3개 </a:t>
            </a:r>
            <a:r>
              <a:rPr lang="en-US" sz="2400" b="1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이상의</a:t>
            </a:r>
            <a:r>
              <a:rPr lang="en-US" sz="2400" b="1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1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class로</a:t>
            </a:r>
            <a:r>
              <a:rPr lang="en-US" sz="2400" b="1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1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구성</a:t>
            </a:r>
            <a:r>
              <a:rPr lang="en-US" sz="2400" b="1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dirty="0"/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</a:pPr>
            <a:r>
              <a:rPr lang="en-US" sz="2400" b="1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Mask관련</a:t>
            </a:r>
            <a:r>
              <a:rPr lang="en-US" sz="2400" b="1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3종 </a:t>
            </a:r>
            <a:r>
              <a:rPr lang="en-US" sz="2400" b="1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DataSet</a:t>
            </a:r>
            <a:r>
              <a:rPr lang="en-US" sz="2400" b="1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중 1개의 </a:t>
            </a:r>
            <a:r>
              <a:rPr lang="en-US" sz="2400" b="1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DataSet</a:t>
            </a:r>
            <a:r>
              <a:rPr lang="en-US" sz="2400" b="1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1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선택하여</a:t>
            </a:r>
            <a:r>
              <a:rPr lang="en-US" sz="2400" b="1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1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주석변경</a:t>
            </a:r>
            <a:r>
              <a:rPr lang="en-US" sz="2400" b="1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및 </a:t>
            </a:r>
            <a:r>
              <a:rPr lang="en-US" sz="2400" b="1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학습진행</a:t>
            </a:r>
            <a:r>
              <a:rPr lang="en-US" sz="2400" b="1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+ </a:t>
            </a:r>
            <a:r>
              <a:rPr lang="ko-KR" altLang="en-US" sz="2400" b="1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향후 </a:t>
            </a:r>
            <a:r>
              <a:rPr lang="en-US" altLang="ko-KR" sz="2400" b="1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Helmet300</a:t>
            </a:r>
            <a:r>
              <a:rPr lang="ko-KR" altLang="en-US" sz="2400" b="1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ko-KR" sz="2400" b="1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DataSet</a:t>
            </a:r>
            <a:r>
              <a:rPr lang="ko-KR" altLang="en-US" sz="2400" b="1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추가</a:t>
            </a:r>
            <a:endParaRPr dirty="0"/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</a:pPr>
            <a:r>
              <a:rPr lang="en-US" sz="2400" b="1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Augmentation : 1</a:t>
            </a:r>
            <a:r>
              <a:rPr lang="ko-KR" altLang="en-US" sz="2400" b="1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차 </a:t>
            </a:r>
            <a:r>
              <a:rPr lang="en-US" altLang="ko-KR" sz="2400" b="1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Roboflow</a:t>
            </a:r>
            <a:r>
              <a:rPr lang="en-US" altLang="ko-KR" sz="2400" b="1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altLang="en-US" sz="2400" b="1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이용</a:t>
            </a:r>
            <a:r>
              <a:rPr lang="en-US" altLang="ko-KR" sz="2400" b="1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, 2</a:t>
            </a:r>
            <a:r>
              <a:rPr lang="ko-KR" altLang="en-US" sz="2400" b="1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차 </a:t>
            </a:r>
            <a:r>
              <a:rPr lang="en-US" altLang="ko-KR" sz="2400" b="1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Hyper Parameter </a:t>
            </a:r>
            <a:r>
              <a:rPr lang="ko-KR" altLang="en-US" sz="2400" b="1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조정</a:t>
            </a:r>
            <a:endParaRPr sz="2400" b="1" i="0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p8"/>
          <p:cNvSpPr txBox="1"/>
          <p:nvPr/>
        </p:nvSpPr>
        <p:spPr>
          <a:xfrm>
            <a:off x="1896071" y="6000036"/>
            <a:ext cx="6257329" cy="600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Annotation Class </a:t>
            </a:r>
            <a:r>
              <a:rPr lang="ko-KR" altLang="en-US" sz="3000" b="1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수정</a:t>
            </a:r>
            <a:endParaRPr sz="3000" b="1" i="0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8"/>
          <p:cNvSpPr/>
          <p:nvPr/>
        </p:nvSpPr>
        <p:spPr>
          <a:xfrm>
            <a:off x="990600" y="5992820"/>
            <a:ext cx="492917" cy="492917"/>
          </a:xfrm>
          <a:custGeom>
            <a:avLst/>
            <a:gdLst/>
            <a:ahLst/>
            <a:cxnLst/>
            <a:rect l="l" t="t" r="r" b="b"/>
            <a:pathLst>
              <a:path w="492917" h="492917" extrusionOk="0">
                <a:moveTo>
                  <a:pt x="0" y="0"/>
                </a:moveTo>
                <a:lnTo>
                  <a:pt x="492916" y="0"/>
                </a:lnTo>
                <a:lnTo>
                  <a:pt x="492916" y="492917"/>
                </a:lnTo>
                <a:lnTo>
                  <a:pt x="0" y="49291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50" name="Google Shape;250;p8"/>
          <p:cNvSpPr txBox="1"/>
          <p:nvPr/>
        </p:nvSpPr>
        <p:spPr>
          <a:xfrm>
            <a:off x="1752600" y="6642496"/>
            <a:ext cx="14029729" cy="2158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</a:pPr>
            <a:r>
              <a:rPr lang="en-US" sz="2400" b="1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3개 </a:t>
            </a:r>
            <a:r>
              <a:rPr lang="en-US" sz="2400" b="1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이상의</a:t>
            </a:r>
            <a:r>
              <a:rPr lang="en-US" sz="2400" b="1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Class 로 </a:t>
            </a:r>
            <a:r>
              <a:rPr lang="en-US" sz="2400" b="1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구성</a:t>
            </a:r>
            <a:r>
              <a:rPr lang="en-US" sz="2400" b="1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된 Dataset </a:t>
            </a:r>
            <a:r>
              <a:rPr lang="en-US" sz="2400" b="1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수집</a:t>
            </a:r>
            <a:endParaRPr sz="2400" b="1" i="0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</a:pPr>
            <a:r>
              <a:rPr lang="en-US" sz="2400" b="1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2개 Class(0-face, 1-mask)로 </a:t>
            </a:r>
            <a:r>
              <a:rPr lang="en-US" sz="2400" b="1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재구성</a:t>
            </a:r>
            <a:endParaRPr sz="2400" b="1" i="0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</a:pPr>
            <a:r>
              <a:rPr lang="en-US" sz="2400" b="1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Roboflow등에서</a:t>
            </a:r>
            <a:r>
              <a:rPr lang="en-US" sz="2400" b="1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1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일부</a:t>
            </a:r>
            <a:r>
              <a:rPr lang="en-US" sz="2400" b="1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1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이미지</a:t>
            </a:r>
            <a:r>
              <a:rPr lang="en-US" sz="2400" b="1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1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확인</a:t>
            </a:r>
            <a:r>
              <a:rPr lang="en-US" sz="2400" b="1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US" sz="2400" b="1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바운딩</a:t>
            </a:r>
            <a:r>
              <a:rPr lang="en-US" sz="2400" b="1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1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박스</a:t>
            </a:r>
            <a:r>
              <a:rPr lang="en-US" sz="2400" b="1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1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위치</a:t>
            </a:r>
            <a:r>
              <a:rPr lang="en-US" sz="2400" b="1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dirty="0"/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</a:pPr>
            <a:r>
              <a:rPr lang="en-US" sz="2400" b="1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Notepad++를 </a:t>
            </a:r>
            <a:r>
              <a:rPr lang="en-US" sz="2400" b="1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이용하여</a:t>
            </a:r>
            <a:r>
              <a:rPr lang="en-US" sz="2400" b="1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1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주석</a:t>
            </a:r>
            <a:r>
              <a:rPr lang="en-US" sz="2400" b="1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1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클래스</a:t>
            </a:r>
            <a:r>
              <a:rPr lang="en-US" sz="2400" b="1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1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일괄변경</a:t>
            </a:r>
            <a:endParaRPr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4"/>
          <p:cNvSpPr/>
          <p:nvPr/>
        </p:nvSpPr>
        <p:spPr>
          <a:xfrm>
            <a:off x="1005553" y="-10625184"/>
            <a:ext cx="15768684" cy="15768684"/>
          </a:xfrm>
          <a:custGeom>
            <a:avLst/>
            <a:gdLst/>
            <a:ahLst/>
            <a:cxnLst/>
            <a:rect l="l" t="t" r="r" b="b"/>
            <a:pathLst>
              <a:path w="15768684" h="15768684" extrusionOk="0">
                <a:moveTo>
                  <a:pt x="0" y="0"/>
                </a:moveTo>
                <a:lnTo>
                  <a:pt x="15768684" y="0"/>
                </a:lnTo>
                <a:lnTo>
                  <a:pt x="15768684" y="15768684"/>
                </a:lnTo>
                <a:lnTo>
                  <a:pt x="0" y="1576868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65" name="Google Shape;165;p4"/>
          <p:cNvSpPr/>
          <p:nvPr/>
        </p:nvSpPr>
        <p:spPr>
          <a:xfrm>
            <a:off x="1259658" y="4357694"/>
            <a:ext cx="15768684" cy="15768684"/>
          </a:xfrm>
          <a:custGeom>
            <a:avLst/>
            <a:gdLst/>
            <a:ahLst/>
            <a:cxnLst/>
            <a:rect l="l" t="t" r="r" b="b"/>
            <a:pathLst>
              <a:path w="15768684" h="15768684" extrusionOk="0">
                <a:moveTo>
                  <a:pt x="0" y="0"/>
                </a:moveTo>
                <a:lnTo>
                  <a:pt x="15768684" y="0"/>
                </a:lnTo>
                <a:lnTo>
                  <a:pt x="15768684" y="15768684"/>
                </a:lnTo>
                <a:lnTo>
                  <a:pt x="0" y="1576868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166" name="Google Shape;166;p4"/>
          <p:cNvGrpSpPr/>
          <p:nvPr/>
        </p:nvGrpSpPr>
        <p:grpSpPr>
          <a:xfrm>
            <a:off x="1028700" y="2053668"/>
            <a:ext cx="15745537" cy="3298595"/>
            <a:chOff x="0" y="45824"/>
            <a:chExt cx="20994047" cy="4398121"/>
          </a:xfrm>
        </p:grpSpPr>
        <p:sp>
          <p:nvSpPr>
            <p:cNvPr id="167" name="Google Shape;167;p4"/>
            <p:cNvSpPr/>
            <p:nvPr/>
          </p:nvSpPr>
          <p:spPr>
            <a:xfrm>
              <a:off x="0" y="101600"/>
              <a:ext cx="657223" cy="657222"/>
            </a:xfrm>
            <a:custGeom>
              <a:avLst/>
              <a:gdLst/>
              <a:ahLst/>
              <a:cxnLst/>
              <a:rect l="l" t="t" r="r" b="b"/>
              <a:pathLst>
                <a:path w="657222" h="657222" extrusionOk="0">
                  <a:moveTo>
                    <a:pt x="0" y="0"/>
                  </a:moveTo>
                  <a:lnTo>
                    <a:pt x="657222" y="0"/>
                  </a:lnTo>
                  <a:lnTo>
                    <a:pt x="657222" y="657222"/>
                  </a:lnTo>
                  <a:lnTo>
                    <a:pt x="0" y="657222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168" name="Google Shape;168;p4"/>
            <p:cNvSpPr txBox="1"/>
            <p:nvPr/>
          </p:nvSpPr>
          <p:spPr>
            <a:xfrm>
              <a:off x="1340493" y="45824"/>
              <a:ext cx="19653554" cy="43981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99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주석 일괄변경 방법 (Notepad++)</a:t>
              </a:r>
              <a:endParaRPr sz="25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457200" marR="0" lvl="0" indent="-31750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Char char="-"/>
              </a:pPr>
              <a:r>
                <a:rPr lang="en-US" sz="24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상황 : 클래스 “0, 1”을 1로, 클래스 “2”를 0으로 교체.</a:t>
              </a:r>
              <a:endParaRPr/>
            </a:p>
            <a:p>
              <a:pPr marL="457200" marR="0" lvl="0" indent="-31750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Char char="-"/>
              </a:pPr>
              <a:r>
                <a:rPr lang="en-US" sz="24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순서 : 1. 클래스 0을 1로 바꿈(찾을내용 ‘0 0’, 바꿀내용 ‘1 0’)--&gt;모두찾기→파일에서바꾸기</a:t>
              </a:r>
              <a:endPara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marL="13970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          2. 모두찾기 로그 확인 → 잘못 바뀐내용 원상태로(개별파일 수정)</a:t>
              </a:r>
              <a:endParaRPr/>
            </a:p>
            <a:p>
              <a:pPr marL="13970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          3. 클래스 2를 0으로 바꿈(찾을내용 ‘2 0’, 바꿀내용 ‘0 0’)--&gt;모두찾기→파일에서바꾸기 </a:t>
              </a:r>
              <a:endParaRPr/>
            </a:p>
            <a:p>
              <a:pPr marL="13970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          4. 2번 반복</a:t>
              </a:r>
              <a:endParaRPr/>
            </a:p>
          </p:txBody>
        </p:sp>
      </p:grpSp>
      <p:sp>
        <p:nvSpPr>
          <p:cNvPr id="169" name="Google Shape;169;p4"/>
          <p:cNvSpPr txBox="1"/>
          <p:nvPr/>
        </p:nvSpPr>
        <p:spPr>
          <a:xfrm>
            <a:off x="1031130" y="495300"/>
            <a:ext cx="10467355" cy="11127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7777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주석 수정</a:t>
            </a:r>
            <a:endParaRPr sz="5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" name="Google Shape;170;p4"/>
          <p:cNvPicPr preferRelativeResize="0"/>
          <p:nvPr/>
        </p:nvPicPr>
        <p:blipFill rotWithShape="1">
          <a:blip r:embed="rId5">
            <a:alphaModFix/>
          </a:blip>
          <a:srcRect t="2704" b="34127"/>
          <a:stretch/>
        </p:blipFill>
        <p:spPr>
          <a:xfrm>
            <a:off x="1275158" y="6023546"/>
            <a:ext cx="6884663" cy="26222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4"/>
          <p:cNvPicPr preferRelativeResize="0"/>
          <p:nvPr/>
        </p:nvPicPr>
        <p:blipFill rotWithShape="1">
          <a:blip r:embed="rId6">
            <a:alphaModFix/>
          </a:blip>
          <a:srcRect t="12230" b="30215"/>
          <a:stretch/>
        </p:blipFill>
        <p:spPr>
          <a:xfrm>
            <a:off x="8305800" y="5985446"/>
            <a:ext cx="7731373" cy="26603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4"/>
          <p:cNvSpPr/>
          <p:nvPr/>
        </p:nvSpPr>
        <p:spPr>
          <a:xfrm>
            <a:off x="1005553" y="-10625184"/>
            <a:ext cx="15768684" cy="15768684"/>
          </a:xfrm>
          <a:custGeom>
            <a:avLst/>
            <a:gdLst/>
            <a:ahLst/>
            <a:cxnLst/>
            <a:rect l="l" t="t" r="r" b="b"/>
            <a:pathLst>
              <a:path w="15768684" h="15768684" extrusionOk="0">
                <a:moveTo>
                  <a:pt x="0" y="0"/>
                </a:moveTo>
                <a:lnTo>
                  <a:pt x="15768684" y="0"/>
                </a:lnTo>
                <a:lnTo>
                  <a:pt x="15768684" y="15768684"/>
                </a:lnTo>
                <a:lnTo>
                  <a:pt x="0" y="1576868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65" name="Google Shape;165;p4"/>
          <p:cNvSpPr/>
          <p:nvPr/>
        </p:nvSpPr>
        <p:spPr>
          <a:xfrm>
            <a:off x="1259658" y="4357694"/>
            <a:ext cx="15768684" cy="15768684"/>
          </a:xfrm>
          <a:custGeom>
            <a:avLst/>
            <a:gdLst/>
            <a:ahLst/>
            <a:cxnLst/>
            <a:rect l="l" t="t" r="r" b="b"/>
            <a:pathLst>
              <a:path w="15768684" h="15768684" extrusionOk="0">
                <a:moveTo>
                  <a:pt x="0" y="0"/>
                </a:moveTo>
                <a:lnTo>
                  <a:pt x="15768684" y="0"/>
                </a:lnTo>
                <a:lnTo>
                  <a:pt x="15768684" y="15768684"/>
                </a:lnTo>
                <a:lnTo>
                  <a:pt x="0" y="1576868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69" name="Google Shape;169;p4"/>
          <p:cNvSpPr txBox="1"/>
          <p:nvPr/>
        </p:nvSpPr>
        <p:spPr>
          <a:xfrm>
            <a:off x="1031130" y="495300"/>
            <a:ext cx="10467355" cy="11127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7777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주석 수정</a:t>
            </a:r>
            <a:endParaRPr sz="5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3955A619-1F99-64C9-5068-49FAD12375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1366" y="5834443"/>
            <a:ext cx="4276413" cy="4282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3BB7EFB4-AF86-BE6F-AFCB-84291B452A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34832" y="5834443"/>
            <a:ext cx="4264315" cy="4185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>
            <a:extLst>
              <a:ext uri="{FF2B5EF4-FFF2-40B4-BE49-F238E27FC236}">
                <a16:creationId xmlns:a16="http://schemas.microsoft.com/office/drawing/2014/main" id="{A1ECB887-812A-D90D-99C2-DC112612F5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7602" y="1342799"/>
            <a:ext cx="4341111" cy="4358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>
            <a:extLst>
              <a:ext uri="{FF2B5EF4-FFF2-40B4-BE49-F238E27FC236}">
                <a16:creationId xmlns:a16="http://schemas.microsoft.com/office/drawing/2014/main" id="{E280F893-2C15-B4B4-A7FF-B4E2629C87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7172" y="5896148"/>
            <a:ext cx="4367142" cy="4355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9">
            <a:extLst>
              <a:ext uri="{FF2B5EF4-FFF2-40B4-BE49-F238E27FC236}">
                <a16:creationId xmlns:a16="http://schemas.microsoft.com/office/drawing/2014/main" id="{3FA6AD6A-851F-6450-8C01-E1D97C2625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1366" y="1359789"/>
            <a:ext cx="4312705" cy="4324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0">
            <a:extLst>
              <a:ext uri="{FF2B5EF4-FFF2-40B4-BE49-F238E27FC236}">
                <a16:creationId xmlns:a16="http://schemas.microsoft.com/office/drawing/2014/main" id="{0779CB92-DA42-C01A-70C9-154C5881C9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47225" y="1427523"/>
            <a:ext cx="4342948" cy="4312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76655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9"/>
          <p:cNvSpPr/>
          <p:nvPr/>
        </p:nvSpPr>
        <p:spPr>
          <a:xfrm>
            <a:off x="6264808" y="-9364870"/>
            <a:ext cx="15768684" cy="15804000"/>
          </a:xfrm>
          <a:custGeom>
            <a:avLst/>
            <a:gdLst/>
            <a:ahLst/>
            <a:cxnLst/>
            <a:rect l="l" t="t" r="r" b="b"/>
            <a:pathLst>
              <a:path w="15768684" h="15768684" extrusionOk="0">
                <a:moveTo>
                  <a:pt x="0" y="0"/>
                </a:moveTo>
                <a:lnTo>
                  <a:pt x="15768684" y="0"/>
                </a:lnTo>
                <a:lnTo>
                  <a:pt x="15768684" y="15768684"/>
                </a:lnTo>
                <a:lnTo>
                  <a:pt x="0" y="1576868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222"/>
            </a:stretch>
          </a:blipFill>
          <a:ln>
            <a:noFill/>
          </a:ln>
        </p:spPr>
      </p:sp>
      <p:grpSp>
        <p:nvGrpSpPr>
          <p:cNvPr id="256" name="Google Shape;256;p9"/>
          <p:cNvGrpSpPr/>
          <p:nvPr/>
        </p:nvGrpSpPr>
        <p:grpSpPr>
          <a:xfrm>
            <a:off x="1028700" y="2019300"/>
            <a:ext cx="14744700" cy="4986301"/>
            <a:chOff x="0" y="0"/>
            <a:chExt cx="19659598" cy="6648396"/>
          </a:xfrm>
        </p:grpSpPr>
        <p:sp>
          <p:nvSpPr>
            <p:cNvPr id="257" name="Google Shape;257;p9"/>
            <p:cNvSpPr/>
            <p:nvPr/>
          </p:nvSpPr>
          <p:spPr>
            <a:xfrm>
              <a:off x="0" y="0"/>
              <a:ext cx="657222" cy="657222"/>
            </a:xfrm>
            <a:custGeom>
              <a:avLst/>
              <a:gdLst/>
              <a:ahLst/>
              <a:cxnLst/>
              <a:rect l="l" t="t" r="r" b="b"/>
              <a:pathLst>
                <a:path w="657222" h="657222" extrusionOk="0">
                  <a:moveTo>
                    <a:pt x="0" y="0"/>
                  </a:moveTo>
                  <a:lnTo>
                    <a:pt x="657222" y="0"/>
                  </a:lnTo>
                  <a:lnTo>
                    <a:pt x="657222" y="657222"/>
                  </a:lnTo>
                  <a:lnTo>
                    <a:pt x="0" y="657222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258" name="Google Shape;258;p9"/>
            <p:cNvSpPr txBox="1"/>
            <p:nvPr/>
          </p:nvSpPr>
          <p:spPr>
            <a:xfrm>
              <a:off x="1340493" y="45824"/>
              <a:ext cx="18319105" cy="660257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300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99" b="0" i="0" u="none" strike="noStrike" cap="none" dirty="0" err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딥러닝</a:t>
              </a:r>
              <a:r>
                <a:rPr lang="en-US" sz="2599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lang="en-US" sz="2599" b="0" i="0" u="none" strike="noStrike" cap="none" dirty="0" err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학습환경</a:t>
              </a:r>
              <a:endParaRPr sz="2599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457200" marR="0" lvl="0" indent="-31750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Char char="-"/>
              </a:pPr>
              <a:r>
                <a:rPr lang="en-US" sz="24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(HW) PC </a:t>
              </a:r>
              <a:r>
                <a:rPr lang="en-US" sz="2400" b="0" i="0" u="none" strike="noStrike" cap="none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사양</a:t>
              </a:r>
              <a:r>
                <a:rPr lang="en-US" sz="24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, </a:t>
              </a:r>
              <a:r>
                <a:rPr lang="en-US" sz="2400" b="0" i="0" u="none" strike="noStrike" cap="none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학습시간</a:t>
              </a:r>
              <a:br>
                <a:rPr lang="en-US" sz="24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</a:br>
              <a:r>
                <a:rPr lang="en-US" sz="24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AMD Ryzen 7 5800X3D 8-Core Processor 3.40 GHz, </a:t>
              </a:r>
              <a:endParaRPr dirty="0"/>
            </a:p>
            <a:p>
              <a:pPr marL="457200" marR="0" lvl="0" indent="-31750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Char char="-"/>
              </a:pPr>
              <a:r>
                <a:rPr lang="en-US" sz="24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RAM 64.0GB</a:t>
              </a:r>
              <a:endParaRPr dirty="0"/>
            </a:p>
            <a:p>
              <a:pPr marL="457200" marR="0" lvl="0" indent="-31750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Char char="-"/>
              </a:pPr>
              <a:r>
                <a:rPr lang="en-US" sz="24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GPU : NVIDIA GeForce RTX 3060ti 8GB</a:t>
              </a:r>
              <a:endParaRPr dirty="0"/>
            </a:p>
            <a:p>
              <a:pPr marL="457200" marR="0" lvl="0" indent="-31750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Char char="-"/>
              </a:pPr>
              <a:r>
                <a:rPr lang="en-US" sz="24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(SW)</a:t>
              </a:r>
              <a:endParaRPr dirty="0"/>
            </a:p>
            <a:p>
              <a:pPr marL="457200" marR="0" lvl="0" indent="-31750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Char char="-"/>
              </a:pPr>
              <a:r>
                <a:rPr lang="en-US" sz="24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</a:t>
              </a:r>
              <a:r>
                <a:rPr lang="en-US" sz="24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Weights</a:t>
              </a:r>
              <a:r>
                <a:rPr lang="ko-KR" altLang="en-US" sz="24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</a:t>
              </a:r>
              <a:r>
                <a:rPr lang="en-US" altLang="ko-KR" sz="24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=</a:t>
              </a:r>
              <a:r>
                <a:rPr lang="ko-KR" altLang="en-US" sz="24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</a:t>
              </a:r>
              <a:r>
                <a:rPr lang="en-US" altLang="ko-KR" sz="24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Yolov5n, s, m, l, x </a:t>
              </a:r>
              <a:r>
                <a:rPr lang="ko-KR" altLang="en-US" sz="24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모두 테스트</a:t>
              </a:r>
              <a:endParaRPr lang="en-US" altLang="ko-KR" sz="24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marL="457200" marR="0" lvl="0" indent="-31750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Char char="-"/>
              </a:pPr>
              <a:r>
                <a:rPr lang="en-US" sz="24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</a:t>
              </a:r>
              <a:r>
                <a:rPr lang="en-US" sz="24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Hyp</a:t>
              </a:r>
              <a:r>
                <a:rPr lang="en-US" sz="24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.</a:t>
              </a:r>
              <a:r>
                <a:rPr lang="ko-KR" altLang="en-US" sz="24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</a:t>
              </a:r>
              <a:r>
                <a:rPr lang="en-US" altLang="ko-KR" sz="24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=</a:t>
              </a:r>
              <a:r>
                <a:rPr lang="ko-KR" altLang="en-US" sz="24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</a:t>
              </a:r>
              <a:r>
                <a:rPr lang="en-US" altLang="ko-KR" sz="24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scratch.low</a:t>
              </a:r>
              <a:r>
                <a:rPr lang="en-US" altLang="ko-KR" sz="24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, high, VOC </a:t>
              </a:r>
            </a:p>
            <a:p>
              <a:pPr marL="457200" marR="0" lvl="0" indent="-31750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Char char="-"/>
              </a:pPr>
              <a:r>
                <a:rPr lang="en-US" sz="24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</a:t>
              </a:r>
              <a:r>
                <a:rPr lang="ko-KR" altLang="en-US" sz="24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기타 </a:t>
              </a:r>
              <a:r>
                <a:rPr lang="en-US" altLang="ko-KR" sz="24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: </a:t>
              </a:r>
              <a:r>
                <a:rPr lang="en-US" sz="24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epoch수-30,100,150,300,600, batch size 5~60, optimizer = SGD, Adam, </a:t>
              </a:r>
              <a:r>
                <a:rPr lang="en-US" sz="2400" b="0" i="0" u="none" strike="noStrike" cap="none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AdamW</a:t>
              </a:r>
              <a:r>
                <a:rPr lang="en-US" sz="24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</a:t>
              </a:r>
              <a:r>
                <a:rPr lang="ko-KR" altLang="en-US" sz="24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등</a:t>
              </a:r>
              <a:endParaRPr dirty="0"/>
            </a:p>
          </p:txBody>
        </p:sp>
      </p:grpSp>
      <p:sp>
        <p:nvSpPr>
          <p:cNvPr id="259" name="Google Shape;259;p9"/>
          <p:cNvSpPr txBox="1"/>
          <p:nvPr/>
        </p:nvSpPr>
        <p:spPr>
          <a:xfrm>
            <a:off x="1031130" y="495300"/>
            <a:ext cx="10467355" cy="11127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7777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모델 학습</a:t>
            </a:r>
            <a:endParaRPr sz="5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0" name="Google Shape;260;p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429000" y="4818528"/>
            <a:ext cx="6705600" cy="418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10"/>
          <p:cNvSpPr/>
          <p:nvPr/>
        </p:nvSpPr>
        <p:spPr>
          <a:xfrm>
            <a:off x="9773992" y="-7884342"/>
            <a:ext cx="15768684" cy="15768684"/>
          </a:xfrm>
          <a:custGeom>
            <a:avLst/>
            <a:gdLst/>
            <a:ahLst/>
            <a:cxnLst/>
            <a:rect l="l" t="t" r="r" b="b"/>
            <a:pathLst>
              <a:path w="15768684" h="15768684" extrusionOk="0">
                <a:moveTo>
                  <a:pt x="0" y="0"/>
                </a:moveTo>
                <a:lnTo>
                  <a:pt x="15768684" y="0"/>
                </a:lnTo>
                <a:lnTo>
                  <a:pt x="15768684" y="15768684"/>
                </a:lnTo>
                <a:lnTo>
                  <a:pt x="0" y="1576868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66" name="Google Shape;266;p10"/>
          <p:cNvSpPr txBox="1"/>
          <p:nvPr/>
        </p:nvSpPr>
        <p:spPr>
          <a:xfrm>
            <a:off x="1031130" y="495300"/>
            <a:ext cx="10467355" cy="1479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7777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모델</a:t>
            </a:r>
            <a:r>
              <a:rPr lang="en-US" sz="54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ko-KR" altLang="en-US" sz="54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조건 요약</a:t>
            </a:r>
            <a:endParaRPr sz="5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8353EA81-0287-70C8-9651-C3D7DEC60FF5}"/>
              </a:ext>
            </a:extLst>
          </p:cNvPr>
          <p:cNvGraphicFramePr>
            <a:graphicFrameLocks noGrp="1"/>
          </p:cNvGraphicFramePr>
          <p:nvPr/>
        </p:nvGraphicFramePr>
        <p:xfrm>
          <a:off x="1165411" y="2333533"/>
          <a:ext cx="16073720" cy="7243722"/>
        </p:xfrm>
        <a:graphic>
          <a:graphicData uri="http://schemas.openxmlformats.org/drawingml/2006/table">
            <a:tbl>
              <a:tblPr firstRow="1" bandRow="1"/>
              <a:tblGrid>
                <a:gridCol w="4018430">
                  <a:extLst>
                    <a:ext uri="{9D8B030D-6E8A-4147-A177-3AD203B41FA5}">
                      <a16:colId xmlns:a16="http://schemas.microsoft.com/office/drawing/2014/main" val="1471579639"/>
                    </a:ext>
                  </a:extLst>
                </a:gridCol>
                <a:gridCol w="4018430">
                  <a:extLst>
                    <a:ext uri="{9D8B030D-6E8A-4147-A177-3AD203B41FA5}">
                      <a16:colId xmlns:a16="http://schemas.microsoft.com/office/drawing/2014/main" val="1197310535"/>
                    </a:ext>
                  </a:extLst>
                </a:gridCol>
                <a:gridCol w="4018430">
                  <a:extLst>
                    <a:ext uri="{9D8B030D-6E8A-4147-A177-3AD203B41FA5}">
                      <a16:colId xmlns:a16="http://schemas.microsoft.com/office/drawing/2014/main" val="3530378888"/>
                    </a:ext>
                  </a:extLst>
                </a:gridCol>
                <a:gridCol w="4018430">
                  <a:extLst>
                    <a:ext uri="{9D8B030D-6E8A-4147-A177-3AD203B41FA5}">
                      <a16:colId xmlns:a16="http://schemas.microsoft.com/office/drawing/2014/main" val="1375631661"/>
                    </a:ext>
                  </a:extLst>
                </a:gridCol>
              </a:tblGrid>
              <a:tr h="97868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/>
                        <a:t>구 분</a:t>
                      </a:r>
                    </a:p>
                  </a:txBody>
                  <a:tcPr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/>
                        <a:t>값</a:t>
                      </a:r>
                    </a:p>
                  </a:txBody>
                  <a:tcPr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/>
                        <a:t>결과</a:t>
                      </a:r>
                    </a:p>
                  </a:txBody>
                  <a:tcPr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/>
                        <a:t>Model</a:t>
                      </a:r>
                      <a:endParaRPr lang="ko-KR" altLang="en-US" sz="2800" dirty="0"/>
                    </a:p>
                  </a:txBody>
                  <a:tcPr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7506360"/>
                  </a:ext>
                </a:extLst>
              </a:tr>
              <a:tr h="97868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/>
                        <a:t>Pretrain</a:t>
                      </a:r>
                      <a:r>
                        <a:rPr lang="ko-KR" altLang="en-US" sz="2800" dirty="0"/>
                        <a:t>모델 </a:t>
                      </a:r>
                      <a:r>
                        <a:rPr lang="en-US" altLang="ko-KR" sz="2800" dirty="0"/>
                        <a:t>vs CFG</a:t>
                      </a:r>
                      <a:endParaRPr lang="ko-KR" alt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 err="1"/>
                        <a:t>Cfg</a:t>
                      </a:r>
                      <a:r>
                        <a:rPr lang="en-US" altLang="ko-KR" sz="2800" dirty="0"/>
                        <a:t> </a:t>
                      </a:r>
                      <a:r>
                        <a:rPr lang="ko-KR" altLang="en-US" sz="2800" dirty="0"/>
                        <a:t>적용 유무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 err="1"/>
                        <a:t>효과없음</a:t>
                      </a:r>
                      <a:r>
                        <a:rPr lang="en-US" altLang="ko-KR" sz="2800" dirty="0"/>
                        <a:t>, </a:t>
                      </a:r>
                    </a:p>
                    <a:p>
                      <a:pPr algn="ctr" latinLnBrk="1"/>
                      <a:r>
                        <a:rPr lang="ko-KR" altLang="en-US" sz="2800" dirty="0"/>
                        <a:t>소규모</a:t>
                      </a:r>
                      <a:r>
                        <a:rPr lang="en-US" altLang="ko-KR" sz="2800" dirty="0" err="1"/>
                        <a:t>DataSet</a:t>
                      </a:r>
                      <a:endParaRPr lang="ko-KR" alt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3838805"/>
                  </a:ext>
                </a:extLst>
              </a:tr>
              <a:tr h="97868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/>
                        <a:t>Weights</a:t>
                      </a:r>
                      <a:endParaRPr lang="ko-KR" alt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/>
                        <a:t>Yolov5n, s, m, l, x</a:t>
                      </a:r>
                      <a:endParaRPr lang="ko-KR" alt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/>
                        <a:t>모델 클수록 </a:t>
                      </a:r>
                      <a:r>
                        <a:rPr lang="en-US" altLang="ko-KR" sz="2800" dirty="0" err="1"/>
                        <a:t>mAP</a:t>
                      </a:r>
                      <a:r>
                        <a:rPr lang="en-US" altLang="ko-KR" sz="2800" dirty="0"/>
                        <a:t> </a:t>
                      </a:r>
                      <a:r>
                        <a:rPr lang="ko-KR" altLang="en-US" sz="2800" dirty="0"/>
                        <a:t>상승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22933121"/>
                  </a:ext>
                </a:extLst>
              </a:tr>
              <a:tr h="97868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 err="1"/>
                        <a:t>Hyps</a:t>
                      </a:r>
                      <a:endParaRPr lang="ko-KR" alt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 err="1"/>
                        <a:t>No.Augmentation</a:t>
                      </a:r>
                      <a:r>
                        <a:rPr lang="en-US" altLang="ko-KR" sz="2800" dirty="0"/>
                        <a:t>, </a:t>
                      </a:r>
                      <a:r>
                        <a:rPr lang="en-US" altLang="ko-KR" sz="2800" dirty="0" err="1"/>
                        <a:t>hyps.scratch</a:t>
                      </a:r>
                      <a:r>
                        <a:rPr lang="en-US" altLang="ko-KR" sz="2800" dirty="0"/>
                        <a:t>-low, high, VOC</a:t>
                      </a:r>
                      <a:endParaRPr lang="ko-KR" alt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 err="1"/>
                        <a:t>Hyps.scratch</a:t>
                      </a:r>
                      <a:r>
                        <a:rPr lang="en-US" altLang="ko-KR" sz="2800" dirty="0"/>
                        <a:t>-high</a:t>
                      </a:r>
                      <a:r>
                        <a:rPr lang="ko-KR" altLang="en-US" sz="2800" dirty="0"/>
                        <a:t> </a:t>
                      </a:r>
                      <a:r>
                        <a:rPr lang="ko-KR" altLang="en-US" sz="2800" dirty="0" err="1"/>
                        <a:t>일때</a:t>
                      </a:r>
                      <a:r>
                        <a:rPr lang="ko-KR" altLang="en-US" sz="2800" dirty="0"/>
                        <a:t> 결과 좋음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13255914"/>
                  </a:ext>
                </a:extLst>
              </a:tr>
              <a:tr h="97868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 err="1"/>
                        <a:t>Img</a:t>
                      </a:r>
                      <a:r>
                        <a:rPr lang="en-US" altLang="ko-KR" sz="2800" dirty="0"/>
                        <a:t> Size</a:t>
                      </a:r>
                      <a:endParaRPr lang="ko-KR" alt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/>
                        <a:t>640, 1080</a:t>
                      </a:r>
                      <a:endParaRPr lang="ko-KR" alt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/>
                        <a:t>1080</a:t>
                      </a:r>
                      <a:r>
                        <a:rPr lang="ko-KR" altLang="en-US" sz="2800" dirty="0"/>
                        <a:t>의미 없음</a:t>
                      </a:r>
                      <a:r>
                        <a:rPr lang="en-US" altLang="ko-KR" sz="2800" dirty="0"/>
                        <a:t>. </a:t>
                      </a:r>
                      <a:endParaRPr lang="ko-KR" alt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56392530"/>
                  </a:ext>
                </a:extLst>
              </a:tr>
              <a:tr h="97868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/>
                        <a:t>Optimizer</a:t>
                      </a:r>
                      <a:endParaRPr lang="ko-KR" alt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/>
                        <a:t>SGD, Adam, </a:t>
                      </a:r>
                      <a:r>
                        <a:rPr lang="en-US" altLang="ko-KR" sz="2800" dirty="0" err="1"/>
                        <a:t>AdamW</a:t>
                      </a:r>
                      <a:endParaRPr lang="ko-KR" alt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/>
                        <a:t>SGD </a:t>
                      </a:r>
                      <a:r>
                        <a:rPr lang="ko-KR" altLang="en-US" sz="2800" dirty="0"/>
                        <a:t>성능 양호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77572116"/>
                  </a:ext>
                </a:extLst>
              </a:tr>
              <a:tr h="97868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 err="1"/>
                        <a:t>DataSet</a:t>
                      </a:r>
                      <a:endParaRPr lang="ko-KR" alt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/>
                        <a:t>Add1~Add5</a:t>
                      </a:r>
                      <a:endParaRPr lang="ko-KR" alt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/>
                        <a:t>목적 </a:t>
                      </a:r>
                      <a:r>
                        <a:rPr lang="en-US" altLang="ko-KR" sz="2800" dirty="0"/>
                        <a:t>Data</a:t>
                      </a:r>
                      <a:r>
                        <a:rPr lang="ko-KR" altLang="en-US" sz="2800" dirty="0"/>
                        <a:t>에 맞춰야 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8485658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10"/>
          <p:cNvSpPr/>
          <p:nvPr/>
        </p:nvSpPr>
        <p:spPr>
          <a:xfrm>
            <a:off x="9773992" y="-7884342"/>
            <a:ext cx="15768684" cy="15768684"/>
          </a:xfrm>
          <a:custGeom>
            <a:avLst/>
            <a:gdLst/>
            <a:ahLst/>
            <a:cxnLst/>
            <a:rect l="l" t="t" r="r" b="b"/>
            <a:pathLst>
              <a:path w="15768684" h="15768684" extrusionOk="0">
                <a:moveTo>
                  <a:pt x="0" y="0"/>
                </a:moveTo>
                <a:lnTo>
                  <a:pt x="15768684" y="0"/>
                </a:lnTo>
                <a:lnTo>
                  <a:pt x="15768684" y="15768684"/>
                </a:lnTo>
                <a:lnTo>
                  <a:pt x="0" y="1576868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66" name="Google Shape;266;p10"/>
          <p:cNvSpPr txBox="1"/>
          <p:nvPr/>
        </p:nvSpPr>
        <p:spPr>
          <a:xfrm>
            <a:off x="1031130" y="495300"/>
            <a:ext cx="10467355" cy="1479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7777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dirty="0">
                <a:latin typeface="Calibri"/>
                <a:ea typeface="Calibri"/>
                <a:cs typeface="Calibri"/>
                <a:sym typeface="Calibri"/>
              </a:rPr>
              <a:t>Yolov5</a:t>
            </a:r>
            <a:r>
              <a:rPr lang="ko-KR" altLang="en-US" sz="5400" dirty="0">
                <a:latin typeface="Calibri"/>
                <a:ea typeface="Calibri"/>
                <a:cs typeface="Calibri"/>
                <a:sym typeface="Calibri"/>
              </a:rPr>
              <a:t> 성능비교표</a:t>
            </a:r>
            <a:endParaRPr sz="5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5F583A2-F2F2-EF95-75C9-7CE637A12E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1435" y="2511833"/>
            <a:ext cx="13182411" cy="6727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5493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10"/>
          <p:cNvSpPr/>
          <p:nvPr/>
        </p:nvSpPr>
        <p:spPr>
          <a:xfrm>
            <a:off x="9773992" y="-7884342"/>
            <a:ext cx="15768684" cy="15768684"/>
          </a:xfrm>
          <a:custGeom>
            <a:avLst/>
            <a:gdLst/>
            <a:ahLst/>
            <a:cxnLst/>
            <a:rect l="l" t="t" r="r" b="b"/>
            <a:pathLst>
              <a:path w="15768684" h="15768684" extrusionOk="0">
                <a:moveTo>
                  <a:pt x="0" y="0"/>
                </a:moveTo>
                <a:lnTo>
                  <a:pt x="15768684" y="0"/>
                </a:lnTo>
                <a:lnTo>
                  <a:pt x="15768684" y="15768684"/>
                </a:lnTo>
                <a:lnTo>
                  <a:pt x="0" y="1576868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66" name="Google Shape;266;p10"/>
          <p:cNvSpPr txBox="1"/>
          <p:nvPr/>
        </p:nvSpPr>
        <p:spPr>
          <a:xfrm>
            <a:off x="1031130" y="495300"/>
            <a:ext cx="10467355" cy="1479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7777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Model</a:t>
            </a:r>
            <a:r>
              <a:rPr lang="ko-KR" altLang="en-US" sz="54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ko-KR" sz="54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1.</a:t>
            </a:r>
            <a:r>
              <a:rPr lang="ko-KR" altLang="en-US" sz="54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5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67" name="Google Shape;267;p10"/>
          <p:cNvGrpSpPr/>
          <p:nvPr/>
        </p:nvGrpSpPr>
        <p:grpSpPr>
          <a:xfrm>
            <a:off x="1028700" y="2019300"/>
            <a:ext cx="15605311" cy="2757999"/>
            <a:chOff x="0" y="0"/>
            <a:chExt cx="20807077" cy="3677331"/>
          </a:xfrm>
        </p:grpSpPr>
        <p:sp>
          <p:nvSpPr>
            <p:cNvPr id="268" name="Google Shape;268;p10"/>
            <p:cNvSpPr/>
            <p:nvPr/>
          </p:nvSpPr>
          <p:spPr>
            <a:xfrm>
              <a:off x="0" y="0"/>
              <a:ext cx="657222" cy="657222"/>
            </a:xfrm>
            <a:custGeom>
              <a:avLst/>
              <a:gdLst/>
              <a:ahLst/>
              <a:cxnLst/>
              <a:rect l="l" t="t" r="r" b="b"/>
              <a:pathLst>
                <a:path w="657222" h="657222" extrusionOk="0">
                  <a:moveTo>
                    <a:pt x="0" y="0"/>
                  </a:moveTo>
                  <a:lnTo>
                    <a:pt x="657222" y="0"/>
                  </a:lnTo>
                  <a:lnTo>
                    <a:pt x="657222" y="657222"/>
                  </a:lnTo>
                  <a:lnTo>
                    <a:pt x="0" y="657222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269" name="Google Shape;269;p10"/>
            <p:cNvSpPr txBox="1"/>
            <p:nvPr/>
          </p:nvSpPr>
          <p:spPr>
            <a:xfrm>
              <a:off x="998856" y="45824"/>
              <a:ext cx="19808221" cy="36315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300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2599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목적 </a:t>
              </a:r>
              <a:r>
                <a:rPr lang="en-US" altLang="ko-KR" sz="2599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: </a:t>
              </a:r>
              <a:r>
                <a:rPr lang="en-US" altLang="ko-KR" sz="2599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Pretrain</a:t>
              </a:r>
              <a:r>
                <a:rPr lang="ko-KR" altLang="en-US" sz="2599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비교</a:t>
              </a:r>
              <a:endParaRPr lang="en-US" altLang="ko-KR" sz="2599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lnSpc>
                  <a:spcPct val="1300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0" i="0" u="none" strike="noStrike" cap="none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학습명령어</a:t>
              </a:r>
              <a:r>
                <a:rPr lang="en-US" sz="24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(</a:t>
              </a:r>
              <a:r>
                <a:rPr lang="ko-KR" altLang="en-US" sz="2400" b="0" i="0" u="none" strike="noStrike" cap="none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이어서진행</a:t>
              </a:r>
              <a:r>
                <a:rPr lang="en-US" altLang="ko-KR" sz="24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)</a:t>
              </a:r>
              <a:r>
                <a:rPr lang="en-US" sz="24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: </a:t>
              </a:r>
            </a:p>
            <a:p>
              <a:pPr marL="0" marR="0" lvl="0" indent="0" algn="l" rtl="0">
                <a:lnSpc>
                  <a:spcPct val="1300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24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marL="0" marR="0" lvl="0" indent="0" algn="l" rtl="0">
                <a:lnSpc>
                  <a:spcPct val="1300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2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python train.py --batch 30 --epoch 40 --data E:\AiProject\yolov5-ver5\datasets\team1-maskAdd/data.yaml --weights  E:\AiProject\yolov5-ver5\yolov5\runs\train\T1MaskV5sB30E10Rre\weights/last.</a:t>
              </a:r>
            </a:p>
            <a:p>
              <a:pPr marL="0" marR="0" lvl="0" indent="0" algn="l" rtl="0">
                <a:lnSpc>
                  <a:spcPct val="143750"/>
                </a:lnSpc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r>
                <a:rPr lang="en-US" altLang="ko-KR" sz="2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pt --</a:t>
              </a:r>
              <a:r>
                <a:rPr lang="en-US" altLang="ko-KR" sz="20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img</a:t>
              </a:r>
              <a:r>
                <a:rPr lang="en-US" altLang="ko-KR" sz="2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640 --name T1MmaskV5sB30E1040pre</a:t>
              </a:r>
              <a:endParaRPr lang="en-US" altLang="ko-KR" sz="36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3" name="Google Shape;467;g250c68acd70_1_19">
            <a:extLst>
              <a:ext uri="{FF2B5EF4-FFF2-40B4-BE49-F238E27FC236}">
                <a16:creationId xmlns:a16="http://schemas.microsoft.com/office/drawing/2014/main" id="{EA9B8849-55F7-F8B3-E0E9-E78D2C8542CE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r="14441"/>
          <a:stretch/>
        </p:blipFill>
        <p:spPr>
          <a:xfrm>
            <a:off x="1777841" y="4899568"/>
            <a:ext cx="15098217" cy="1304356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468;g250c68acd70_1_19">
            <a:extLst>
              <a:ext uri="{FF2B5EF4-FFF2-40B4-BE49-F238E27FC236}">
                <a16:creationId xmlns:a16="http://schemas.microsoft.com/office/drawing/2014/main" id="{5C90E011-BABA-3F65-FF3A-7ACE12FB97B3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77841" y="6371390"/>
            <a:ext cx="10136253" cy="352508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DAE36B8-F511-5FF8-3D3F-B02B4BFA072E}"/>
              </a:ext>
            </a:extLst>
          </p:cNvPr>
          <p:cNvSpPr txBox="1"/>
          <p:nvPr/>
        </p:nvSpPr>
        <p:spPr>
          <a:xfrm>
            <a:off x="5284263" y="2628630"/>
            <a:ext cx="1040845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python train.py --batch 30 --epoch 10 --data E:\AiProject\yolov5-ver5\datasets\team1-maskAdd/data.yaml --</a:t>
            </a:r>
            <a:r>
              <a:rPr lang="en-US" altLang="ko-KR" sz="16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weights yolov5s.pt </a:t>
            </a:r>
            <a:r>
              <a:rPr lang="en-US" altLang="ko-KR" sz="16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--</a:t>
            </a:r>
            <a:r>
              <a:rPr lang="en-US" altLang="ko-KR" sz="16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img</a:t>
            </a:r>
            <a:r>
              <a:rPr lang="en-US" altLang="ko-KR" sz="16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640 --name T1MmaskV5sB30E10Rre</a:t>
            </a:r>
            <a:endParaRPr lang="ko-KR" altLang="en-US" sz="1600" dirty="0"/>
          </a:p>
        </p:txBody>
      </p:sp>
      <p:graphicFrame>
        <p:nvGraphicFramePr>
          <p:cNvPr id="7" name="표 12">
            <a:extLst>
              <a:ext uri="{FF2B5EF4-FFF2-40B4-BE49-F238E27FC236}">
                <a16:creationId xmlns:a16="http://schemas.microsoft.com/office/drawing/2014/main" id="{EDF08AFC-FBD4-C39A-D016-8A6FF9D3CE01}"/>
              </a:ext>
            </a:extLst>
          </p:cNvPr>
          <p:cNvGraphicFramePr>
            <a:graphicFrameLocks noGrp="1"/>
          </p:cNvGraphicFramePr>
          <p:nvPr/>
        </p:nvGraphicFramePr>
        <p:xfrm>
          <a:off x="4096869" y="1090917"/>
          <a:ext cx="12192000" cy="768952"/>
        </p:xfrm>
        <a:graphic>
          <a:graphicData uri="http://schemas.openxmlformats.org/drawingml/2006/table">
            <a:tbl>
              <a:tblPr firstRow="1" bandRow="1"/>
              <a:tblGrid>
                <a:gridCol w="1524000">
                  <a:extLst>
                    <a:ext uri="{9D8B030D-6E8A-4147-A177-3AD203B41FA5}">
                      <a16:colId xmlns:a16="http://schemas.microsoft.com/office/drawing/2014/main" val="291337975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81450999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428357194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329936884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6351543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58064781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97170733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168800990"/>
                    </a:ext>
                  </a:extLst>
                </a:gridCol>
              </a:tblGrid>
              <a:tr h="38447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/>
                        <a:t>DataSet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weights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/>
                        <a:t>hyp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/>
                        <a:t>Img</a:t>
                      </a:r>
                      <a:r>
                        <a:rPr lang="en-US" altLang="ko-KR" sz="1600" dirty="0"/>
                        <a:t> size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Optimizer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Batch size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Epoch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비고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50050618"/>
                  </a:ext>
                </a:extLst>
              </a:tr>
              <a:tr h="38447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Add1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ylolv5s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low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640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SGD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30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50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804988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710711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10"/>
          <p:cNvSpPr/>
          <p:nvPr/>
        </p:nvSpPr>
        <p:spPr>
          <a:xfrm>
            <a:off x="9773992" y="-7884342"/>
            <a:ext cx="15768684" cy="15768684"/>
          </a:xfrm>
          <a:custGeom>
            <a:avLst/>
            <a:gdLst/>
            <a:ahLst/>
            <a:cxnLst/>
            <a:rect l="l" t="t" r="r" b="b"/>
            <a:pathLst>
              <a:path w="15768684" h="15768684" extrusionOk="0">
                <a:moveTo>
                  <a:pt x="0" y="0"/>
                </a:moveTo>
                <a:lnTo>
                  <a:pt x="15768684" y="0"/>
                </a:lnTo>
                <a:lnTo>
                  <a:pt x="15768684" y="15768684"/>
                </a:lnTo>
                <a:lnTo>
                  <a:pt x="0" y="1576868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66" name="Google Shape;266;p10"/>
          <p:cNvSpPr txBox="1"/>
          <p:nvPr/>
        </p:nvSpPr>
        <p:spPr>
          <a:xfrm>
            <a:off x="1031130" y="495300"/>
            <a:ext cx="10467355" cy="1479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7777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Model</a:t>
            </a:r>
            <a:r>
              <a:rPr lang="ko-KR" altLang="en-US" sz="54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ko-KR" sz="54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2.</a:t>
            </a:r>
            <a:r>
              <a:rPr lang="ko-KR" altLang="en-US" sz="54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5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67" name="Google Shape;267;p10"/>
          <p:cNvGrpSpPr/>
          <p:nvPr/>
        </p:nvGrpSpPr>
        <p:grpSpPr>
          <a:xfrm>
            <a:off x="1028700" y="2019300"/>
            <a:ext cx="15605311" cy="1834669"/>
            <a:chOff x="0" y="0"/>
            <a:chExt cx="20807077" cy="2446225"/>
          </a:xfrm>
        </p:grpSpPr>
        <p:sp>
          <p:nvSpPr>
            <p:cNvPr id="268" name="Google Shape;268;p10"/>
            <p:cNvSpPr/>
            <p:nvPr/>
          </p:nvSpPr>
          <p:spPr>
            <a:xfrm>
              <a:off x="0" y="0"/>
              <a:ext cx="657222" cy="657222"/>
            </a:xfrm>
            <a:custGeom>
              <a:avLst/>
              <a:gdLst/>
              <a:ahLst/>
              <a:cxnLst/>
              <a:rect l="l" t="t" r="r" b="b"/>
              <a:pathLst>
                <a:path w="657222" h="657222" extrusionOk="0">
                  <a:moveTo>
                    <a:pt x="0" y="0"/>
                  </a:moveTo>
                  <a:lnTo>
                    <a:pt x="657222" y="0"/>
                  </a:lnTo>
                  <a:lnTo>
                    <a:pt x="657222" y="657222"/>
                  </a:lnTo>
                  <a:lnTo>
                    <a:pt x="0" y="657222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269" name="Google Shape;269;p10"/>
            <p:cNvSpPr txBox="1"/>
            <p:nvPr/>
          </p:nvSpPr>
          <p:spPr>
            <a:xfrm>
              <a:off x="998856" y="45824"/>
              <a:ext cx="19808221" cy="24004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300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2599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목적 </a:t>
              </a:r>
              <a:r>
                <a:rPr lang="en-US" altLang="ko-KR" sz="2599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: </a:t>
              </a:r>
              <a:r>
                <a:rPr lang="en-US" altLang="ko-KR" sz="2599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Pretrain</a:t>
              </a:r>
              <a:r>
                <a:rPr lang="ko-KR" altLang="en-US" sz="2599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비교</a:t>
              </a:r>
              <a:r>
                <a:rPr lang="en-US" altLang="ko-KR" sz="2599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, </a:t>
              </a:r>
              <a:r>
                <a:rPr lang="en-US" altLang="ko-KR" sz="2599" dirty="0" err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cfg</a:t>
              </a:r>
              <a:r>
                <a:rPr lang="en-US" altLang="ko-KR" sz="2599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= yolov5s.yaml</a:t>
              </a:r>
            </a:p>
            <a:p>
              <a:pPr marL="0" marR="0" lvl="0" indent="0" algn="l" rtl="0">
                <a:lnSpc>
                  <a:spcPct val="1300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0" i="0" u="none" strike="noStrike" cap="none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학습명령어</a:t>
              </a:r>
              <a:r>
                <a:rPr lang="en-US" sz="24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: </a:t>
              </a:r>
            </a:p>
            <a:p>
              <a:pPr marL="0" marR="0" lvl="0" indent="0" algn="l" rtl="0">
                <a:lnSpc>
                  <a:spcPct val="1300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2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python train.py --batch 30 --epoch 50 --data E:\AiProject\yolov5-ver5\datasets\team1-maskAdd/data.yaml --</a:t>
              </a:r>
              <a:r>
                <a:rPr lang="en-US" altLang="ko-KR" sz="20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cfg</a:t>
              </a:r>
              <a:r>
                <a:rPr lang="en-US" altLang="ko-KR" sz="2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yolov5s.yaml --</a:t>
              </a:r>
              <a:r>
                <a:rPr lang="en-US" altLang="ko-KR" sz="20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img</a:t>
              </a:r>
              <a:r>
                <a:rPr lang="en-US" altLang="ko-KR" sz="2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640 --name T1MaskV5sB30E50Cfg5s</a:t>
              </a:r>
              <a:endParaRPr lang="en-US" altLang="ko-KR" sz="36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2" name="Google Shape;482;g250c68acd70_1_3">
            <a:extLst>
              <a:ext uri="{FF2B5EF4-FFF2-40B4-BE49-F238E27FC236}">
                <a16:creationId xmlns:a16="http://schemas.microsoft.com/office/drawing/2014/main" id="{6A4ABD7C-523C-F3B5-EAC5-31C0C99F93EC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r="36305"/>
          <a:stretch/>
        </p:blipFill>
        <p:spPr>
          <a:xfrm>
            <a:off x="1777842" y="4096325"/>
            <a:ext cx="14856169" cy="1751797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483;g250c68acd70_1_3">
            <a:extLst>
              <a:ext uri="{FF2B5EF4-FFF2-40B4-BE49-F238E27FC236}">
                <a16:creationId xmlns:a16="http://schemas.microsoft.com/office/drawing/2014/main" id="{94D93E74-6BA6-ED8F-F4B9-3A1FB780C9B0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49724" y="6090478"/>
            <a:ext cx="11483682" cy="20362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468;g250c68acd70_1_19">
            <a:extLst>
              <a:ext uri="{FF2B5EF4-FFF2-40B4-BE49-F238E27FC236}">
                <a16:creationId xmlns:a16="http://schemas.microsoft.com/office/drawing/2014/main" id="{06E1A5B7-8DCD-3D86-410B-7A1AF38CF5A2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t="59947"/>
          <a:stretch/>
        </p:blipFill>
        <p:spPr>
          <a:xfrm>
            <a:off x="5893890" y="8369054"/>
            <a:ext cx="11723006" cy="1632923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화살표: 왼쪽 6">
            <a:extLst>
              <a:ext uri="{FF2B5EF4-FFF2-40B4-BE49-F238E27FC236}">
                <a16:creationId xmlns:a16="http://schemas.microsoft.com/office/drawing/2014/main" id="{FCE3C5E8-A8AB-A821-EA66-6A82741F07B6}"/>
              </a:ext>
            </a:extLst>
          </p:cNvPr>
          <p:cNvSpPr/>
          <p:nvPr/>
        </p:nvSpPr>
        <p:spPr>
          <a:xfrm rot="761429">
            <a:off x="11928846" y="7839660"/>
            <a:ext cx="2167501" cy="574078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9E4A5CD-4AC8-6976-95D4-E570088B94ED}"/>
              </a:ext>
            </a:extLst>
          </p:cNvPr>
          <p:cNvSpPr/>
          <p:nvPr/>
        </p:nvSpPr>
        <p:spPr>
          <a:xfrm>
            <a:off x="10287000" y="6748676"/>
            <a:ext cx="927847" cy="10102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8178D2D-0DAC-4548-2EC1-5FD1A8D15E82}"/>
              </a:ext>
            </a:extLst>
          </p:cNvPr>
          <p:cNvSpPr/>
          <p:nvPr/>
        </p:nvSpPr>
        <p:spPr>
          <a:xfrm>
            <a:off x="14639208" y="8680376"/>
            <a:ext cx="927847" cy="10102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1" name="표 12">
            <a:extLst>
              <a:ext uri="{FF2B5EF4-FFF2-40B4-BE49-F238E27FC236}">
                <a16:creationId xmlns:a16="http://schemas.microsoft.com/office/drawing/2014/main" id="{3B615A51-85C7-23BF-BE52-7BC9F6BA1F98}"/>
              </a:ext>
            </a:extLst>
          </p:cNvPr>
          <p:cNvGraphicFramePr>
            <a:graphicFrameLocks noGrp="1"/>
          </p:cNvGraphicFramePr>
          <p:nvPr/>
        </p:nvGraphicFramePr>
        <p:xfrm>
          <a:off x="3962399" y="1081468"/>
          <a:ext cx="12192000" cy="963596"/>
        </p:xfrm>
        <a:graphic>
          <a:graphicData uri="http://schemas.openxmlformats.org/drawingml/2006/table">
            <a:tbl>
              <a:tblPr firstRow="1" bandRow="1"/>
              <a:tblGrid>
                <a:gridCol w="1524000">
                  <a:extLst>
                    <a:ext uri="{9D8B030D-6E8A-4147-A177-3AD203B41FA5}">
                      <a16:colId xmlns:a16="http://schemas.microsoft.com/office/drawing/2014/main" val="291337975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81450999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428357194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329936884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6351543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58064781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97170733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168800990"/>
                    </a:ext>
                  </a:extLst>
                </a:gridCol>
              </a:tblGrid>
              <a:tr h="38447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/>
                        <a:t>DataSet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weights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/>
                        <a:t>hyp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/>
                        <a:t>Img</a:t>
                      </a:r>
                      <a:r>
                        <a:rPr lang="en-US" altLang="ko-KR" sz="1600" dirty="0"/>
                        <a:t> size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Optimizer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Batch size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Epoch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비고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50050618"/>
                  </a:ext>
                </a:extLst>
              </a:tr>
              <a:tr h="38447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Add1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low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640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SGD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30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50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/>
                        <a:t>Cfg</a:t>
                      </a:r>
                      <a:r>
                        <a:rPr lang="en-US" altLang="ko-KR" sz="1600" dirty="0"/>
                        <a:t> =Yolov5s.yaml</a:t>
                      </a:r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804988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736024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10"/>
          <p:cNvSpPr/>
          <p:nvPr/>
        </p:nvSpPr>
        <p:spPr>
          <a:xfrm>
            <a:off x="9773992" y="-7884342"/>
            <a:ext cx="15768684" cy="15768684"/>
          </a:xfrm>
          <a:custGeom>
            <a:avLst/>
            <a:gdLst/>
            <a:ahLst/>
            <a:cxnLst/>
            <a:rect l="l" t="t" r="r" b="b"/>
            <a:pathLst>
              <a:path w="15768684" h="15768684" extrusionOk="0">
                <a:moveTo>
                  <a:pt x="0" y="0"/>
                </a:moveTo>
                <a:lnTo>
                  <a:pt x="15768684" y="0"/>
                </a:lnTo>
                <a:lnTo>
                  <a:pt x="15768684" y="15768684"/>
                </a:lnTo>
                <a:lnTo>
                  <a:pt x="0" y="1576868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66" name="Google Shape;266;p10"/>
          <p:cNvSpPr txBox="1"/>
          <p:nvPr/>
        </p:nvSpPr>
        <p:spPr>
          <a:xfrm>
            <a:off x="1031130" y="495300"/>
            <a:ext cx="10467355" cy="1479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7777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Model</a:t>
            </a:r>
            <a:r>
              <a:rPr lang="ko-KR" altLang="en-US" sz="54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ko-KR" sz="54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3.</a:t>
            </a:r>
            <a:r>
              <a:rPr lang="ko-KR" altLang="en-US" sz="54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5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67" name="Google Shape;267;p10"/>
          <p:cNvGrpSpPr/>
          <p:nvPr/>
        </p:nvGrpSpPr>
        <p:grpSpPr>
          <a:xfrm>
            <a:off x="1028700" y="2019300"/>
            <a:ext cx="15605311" cy="1834669"/>
            <a:chOff x="0" y="0"/>
            <a:chExt cx="20807077" cy="2446225"/>
          </a:xfrm>
        </p:grpSpPr>
        <p:sp>
          <p:nvSpPr>
            <p:cNvPr id="268" name="Google Shape;268;p10"/>
            <p:cNvSpPr/>
            <p:nvPr/>
          </p:nvSpPr>
          <p:spPr>
            <a:xfrm>
              <a:off x="0" y="0"/>
              <a:ext cx="657222" cy="657222"/>
            </a:xfrm>
            <a:custGeom>
              <a:avLst/>
              <a:gdLst/>
              <a:ahLst/>
              <a:cxnLst/>
              <a:rect l="l" t="t" r="r" b="b"/>
              <a:pathLst>
                <a:path w="657222" h="657222" extrusionOk="0">
                  <a:moveTo>
                    <a:pt x="0" y="0"/>
                  </a:moveTo>
                  <a:lnTo>
                    <a:pt x="657222" y="0"/>
                  </a:lnTo>
                  <a:lnTo>
                    <a:pt x="657222" y="657222"/>
                  </a:lnTo>
                  <a:lnTo>
                    <a:pt x="0" y="657222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269" name="Google Shape;269;p10"/>
            <p:cNvSpPr txBox="1"/>
            <p:nvPr/>
          </p:nvSpPr>
          <p:spPr>
            <a:xfrm>
              <a:off x="998856" y="45824"/>
              <a:ext cx="19808221" cy="24004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300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2599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목적 </a:t>
              </a:r>
              <a:r>
                <a:rPr lang="en-US" altLang="ko-KR" sz="2599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: </a:t>
              </a:r>
              <a:r>
                <a:rPr lang="en-US" altLang="ko-KR" sz="2599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Pretrain</a:t>
              </a:r>
              <a:r>
                <a:rPr lang="ko-KR" altLang="en-US" sz="2599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비교 </a:t>
              </a:r>
              <a:r>
                <a:rPr lang="en-US" altLang="ko-KR" sz="2599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yolov5l</a:t>
              </a:r>
            </a:p>
            <a:p>
              <a:pPr marL="0" marR="0" lvl="0" indent="0" algn="l" rtl="0">
                <a:lnSpc>
                  <a:spcPct val="1300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0" i="0" u="none" strike="noStrike" cap="none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학습명령어</a:t>
              </a:r>
              <a:r>
                <a:rPr lang="en-US" sz="24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: </a:t>
              </a:r>
            </a:p>
            <a:p>
              <a:pPr marL="0" marR="0" lvl="0" indent="0" algn="l" rtl="0">
                <a:lnSpc>
                  <a:spcPct val="1300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2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python train.py --batch 10 --epoch 50 --data E:\AiProject\yolov5-ver5\datasets\team1-maskAdd/data.yaml --weights yolov5l.pt --</a:t>
              </a:r>
              <a:r>
                <a:rPr lang="en-US" altLang="ko-KR" sz="20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img</a:t>
              </a:r>
              <a:r>
                <a:rPr lang="en-US" altLang="ko-KR" sz="2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640 --name T1MaskV5lB10E50Pre</a:t>
              </a:r>
              <a:endParaRPr lang="en-US" altLang="ko-KR" sz="36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3" name="Google Shape;497;g250c68acd70_1_44">
            <a:extLst>
              <a:ext uri="{FF2B5EF4-FFF2-40B4-BE49-F238E27FC236}">
                <a16:creationId xmlns:a16="http://schemas.microsoft.com/office/drawing/2014/main" id="{8D2BFB65-5560-17FF-3E74-E808ABF2D617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r="29078"/>
          <a:stretch/>
        </p:blipFill>
        <p:spPr>
          <a:xfrm>
            <a:off x="1777842" y="4103092"/>
            <a:ext cx="14856168" cy="1513034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499;g250c68acd70_1_44">
            <a:extLst>
              <a:ext uri="{FF2B5EF4-FFF2-40B4-BE49-F238E27FC236}">
                <a16:creationId xmlns:a16="http://schemas.microsoft.com/office/drawing/2014/main" id="{796F9785-5DEF-4DD1-085E-A0483B7B73F7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77842" y="5890106"/>
            <a:ext cx="14856168" cy="2672948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1" name="표 12">
            <a:extLst>
              <a:ext uri="{FF2B5EF4-FFF2-40B4-BE49-F238E27FC236}">
                <a16:creationId xmlns:a16="http://schemas.microsoft.com/office/drawing/2014/main" id="{EEDE55E6-0410-4D3A-CDCD-AA156E08046A}"/>
              </a:ext>
            </a:extLst>
          </p:cNvPr>
          <p:cNvGraphicFramePr>
            <a:graphicFrameLocks noGrp="1"/>
          </p:cNvGraphicFramePr>
          <p:nvPr/>
        </p:nvGraphicFramePr>
        <p:xfrm>
          <a:off x="3962399" y="1081468"/>
          <a:ext cx="12192000" cy="768952"/>
        </p:xfrm>
        <a:graphic>
          <a:graphicData uri="http://schemas.openxmlformats.org/drawingml/2006/table">
            <a:tbl>
              <a:tblPr firstRow="1" bandRow="1"/>
              <a:tblGrid>
                <a:gridCol w="1524000">
                  <a:extLst>
                    <a:ext uri="{9D8B030D-6E8A-4147-A177-3AD203B41FA5}">
                      <a16:colId xmlns:a16="http://schemas.microsoft.com/office/drawing/2014/main" val="291337975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81450999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428357194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329936884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6351543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58064781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97170733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168800990"/>
                    </a:ext>
                  </a:extLst>
                </a:gridCol>
              </a:tblGrid>
              <a:tr h="38447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/>
                        <a:t>DataSet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weights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/>
                        <a:t>hyp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/>
                        <a:t>Img</a:t>
                      </a:r>
                      <a:r>
                        <a:rPr lang="en-US" altLang="ko-KR" sz="1600" dirty="0"/>
                        <a:t> size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Optimizer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Batch size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Epoch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비고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50050618"/>
                  </a:ext>
                </a:extLst>
              </a:tr>
              <a:tr h="38447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Add1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ylolv5l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low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640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SGD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10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50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804988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009516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10"/>
          <p:cNvSpPr/>
          <p:nvPr/>
        </p:nvSpPr>
        <p:spPr>
          <a:xfrm>
            <a:off x="9773992" y="-7884342"/>
            <a:ext cx="15768684" cy="15768684"/>
          </a:xfrm>
          <a:custGeom>
            <a:avLst/>
            <a:gdLst/>
            <a:ahLst/>
            <a:cxnLst/>
            <a:rect l="l" t="t" r="r" b="b"/>
            <a:pathLst>
              <a:path w="15768684" h="15768684" extrusionOk="0">
                <a:moveTo>
                  <a:pt x="0" y="0"/>
                </a:moveTo>
                <a:lnTo>
                  <a:pt x="15768684" y="0"/>
                </a:lnTo>
                <a:lnTo>
                  <a:pt x="15768684" y="15768684"/>
                </a:lnTo>
                <a:lnTo>
                  <a:pt x="0" y="1576868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66" name="Google Shape;266;p10"/>
          <p:cNvSpPr txBox="1"/>
          <p:nvPr/>
        </p:nvSpPr>
        <p:spPr>
          <a:xfrm>
            <a:off x="1031130" y="495300"/>
            <a:ext cx="10467355" cy="1479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7777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Model</a:t>
            </a:r>
            <a:r>
              <a:rPr lang="ko-KR" altLang="en-US" sz="54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ko-KR" sz="54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4.</a:t>
            </a:r>
            <a:r>
              <a:rPr lang="ko-KR" altLang="en-US" sz="54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5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67" name="Google Shape;267;p10"/>
          <p:cNvGrpSpPr/>
          <p:nvPr/>
        </p:nvGrpSpPr>
        <p:grpSpPr>
          <a:xfrm>
            <a:off x="1028700" y="2019300"/>
            <a:ext cx="15605311" cy="1834669"/>
            <a:chOff x="0" y="0"/>
            <a:chExt cx="20807077" cy="2446225"/>
          </a:xfrm>
        </p:grpSpPr>
        <p:sp>
          <p:nvSpPr>
            <p:cNvPr id="268" name="Google Shape;268;p10"/>
            <p:cNvSpPr/>
            <p:nvPr/>
          </p:nvSpPr>
          <p:spPr>
            <a:xfrm>
              <a:off x="0" y="0"/>
              <a:ext cx="657222" cy="657222"/>
            </a:xfrm>
            <a:custGeom>
              <a:avLst/>
              <a:gdLst/>
              <a:ahLst/>
              <a:cxnLst/>
              <a:rect l="l" t="t" r="r" b="b"/>
              <a:pathLst>
                <a:path w="657222" h="657222" extrusionOk="0">
                  <a:moveTo>
                    <a:pt x="0" y="0"/>
                  </a:moveTo>
                  <a:lnTo>
                    <a:pt x="657222" y="0"/>
                  </a:lnTo>
                  <a:lnTo>
                    <a:pt x="657222" y="657222"/>
                  </a:lnTo>
                  <a:lnTo>
                    <a:pt x="0" y="657222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269" name="Google Shape;269;p10"/>
            <p:cNvSpPr txBox="1"/>
            <p:nvPr/>
          </p:nvSpPr>
          <p:spPr>
            <a:xfrm>
              <a:off x="998856" y="45824"/>
              <a:ext cx="19808221" cy="24004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300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2599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목적 </a:t>
              </a:r>
              <a:r>
                <a:rPr lang="en-US" altLang="ko-KR" sz="2599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: Pretrain </a:t>
              </a:r>
              <a:r>
                <a:rPr lang="ko-KR" altLang="en-US" sz="2599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비교 </a:t>
              </a:r>
              <a:r>
                <a:rPr lang="en-US" altLang="ko-KR" sz="2599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yolov5l </a:t>
              </a:r>
              <a:r>
                <a:rPr lang="en-US" altLang="ko-KR" sz="2599" dirty="0" err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cfg</a:t>
              </a:r>
              <a:r>
                <a:rPr lang="ko-KR" altLang="en-US" sz="2599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lang="en-US" altLang="ko-KR" sz="2599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yolov5l.yaml</a:t>
              </a:r>
            </a:p>
            <a:p>
              <a:pPr marL="0" marR="0" lvl="0" indent="0" algn="l" rtl="0">
                <a:lnSpc>
                  <a:spcPct val="1300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0" i="0" u="none" strike="noStrike" cap="none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학습명령어</a:t>
              </a:r>
              <a:r>
                <a:rPr lang="en-US" sz="24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: </a:t>
              </a:r>
            </a:p>
            <a:p>
              <a:pPr marL="0" marR="0" lvl="0" indent="0" algn="l" rtl="0">
                <a:lnSpc>
                  <a:spcPct val="1300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2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python train.py --batch 10 --epoch 50 --data E:\AiProject\yolov5-ver5\datasets\team1-maskAdd/data.yaml --weights yolov5l.pt --</a:t>
              </a:r>
              <a:r>
                <a:rPr lang="en-US" altLang="ko-KR" sz="2000" dirty="0" err="1">
                  <a:solidFill>
                    <a:srgbClr val="FF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cfg</a:t>
              </a:r>
              <a:r>
                <a:rPr lang="en-US" altLang="ko-KR" sz="2000" dirty="0">
                  <a:solidFill>
                    <a:srgbClr val="FF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yolov5l.yaml</a:t>
              </a:r>
              <a:r>
                <a:rPr lang="en-US" altLang="ko-KR" sz="2000" dirty="0">
                  <a:solidFill>
                    <a:srgbClr val="FF0000"/>
                  </a:solidFill>
                  <a:highlight>
                    <a:srgbClr val="FF0000"/>
                  </a:highlight>
                  <a:latin typeface="Malgun Gothic"/>
                  <a:ea typeface="Malgun Gothic"/>
                  <a:cs typeface="Malgun Gothic"/>
                  <a:sym typeface="Malgun Gothic"/>
                </a:rPr>
                <a:t> </a:t>
              </a:r>
              <a:r>
                <a:rPr lang="en-US" altLang="ko-KR" sz="2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--</a:t>
              </a:r>
              <a:r>
                <a:rPr lang="en-US" altLang="ko-KR" sz="20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img</a:t>
              </a:r>
              <a:r>
                <a:rPr lang="en-US" altLang="ko-KR" sz="2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640 --name T1MaskV5lB10E50cfgl</a:t>
              </a:r>
              <a:endParaRPr lang="en-US" altLang="ko-KR" sz="36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2" name="Google Shape;516;g250c68acd70_1_64">
            <a:extLst>
              <a:ext uri="{FF2B5EF4-FFF2-40B4-BE49-F238E27FC236}">
                <a16:creationId xmlns:a16="http://schemas.microsoft.com/office/drawing/2014/main" id="{B03FE950-DB38-8EF3-DCD8-BA42F557108C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r="20106"/>
          <a:stretch/>
        </p:blipFill>
        <p:spPr>
          <a:xfrm>
            <a:off x="1777842" y="4010624"/>
            <a:ext cx="14856168" cy="13839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515;g250c68acd70_1_64">
            <a:extLst>
              <a:ext uri="{FF2B5EF4-FFF2-40B4-BE49-F238E27FC236}">
                <a16:creationId xmlns:a16="http://schemas.microsoft.com/office/drawing/2014/main" id="{D916D7D9-A07C-D468-7438-980FF8108589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77842" y="5901578"/>
            <a:ext cx="10835500" cy="2073372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513;g250c68acd70_1_64">
            <a:extLst>
              <a:ext uri="{FF2B5EF4-FFF2-40B4-BE49-F238E27FC236}">
                <a16:creationId xmlns:a16="http://schemas.microsoft.com/office/drawing/2014/main" id="{1DDE23AC-3935-43D8-91F7-D29F709A3FB2}"/>
              </a:ext>
            </a:extLst>
          </p:cNvPr>
          <p:cNvSpPr txBox="1"/>
          <p:nvPr/>
        </p:nvSpPr>
        <p:spPr>
          <a:xfrm>
            <a:off x="1777842" y="5384505"/>
            <a:ext cx="88806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43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 err="1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hyp</a:t>
            </a:r>
            <a:r>
              <a:rPr lang="en-US" sz="15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=data\</a:t>
            </a:r>
            <a:r>
              <a:rPr lang="en-US" sz="1500" dirty="0" err="1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hyps</a:t>
            </a:r>
            <a:r>
              <a:rPr lang="en-US" sz="15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\</a:t>
            </a:r>
            <a:r>
              <a:rPr lang="en-US" sz="1500" dirty="0" err="1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hyp.scratch-low.yaml</a:t>
            </a:r>
            <a:endParaRPr sz="150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7" name="Google Shape;499;g250c68acd70_1_44">
            <a:extLst>
              <a:ext uri="{FF2B5EF4-FFF2-40B4-BE49-F238E27FC236}">
                <a16:creationId xmlns:a16="http://schemas.microsoft.com/office/drawing/2014/main" id="{C1CFFDAB-294E-64D0-847D-16FF33CD31FC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473275" y="8219987"/>
            <a:ext cx="9160735" cy="1648216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화살표: 왼쪽 7">
            <a:extLst>
              <a:ext uri="{FF2B5EF4-FFF2-40B4-BE49-F238E27FC236}">
                <a16:creationId xmlns:a16="http://schemas.microsoft.com/office/drawing/2014/main" id="{F5F1317C-7355-3C59-C12F-63F64A859FF3}"/>
              </a:ext>
            </a:extLst>
          </p:cNvPr>
          <p:cNvSpPr/>
          <p:nvPr/>
        </p:nvSpPr>
        <p:spPr>
          <a:xfrm rot="761429">
            <a:off x="11511987" y="7646628"/>
            <a:ext cx="2167501" cy="574078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BE9494C-EFD9-64D8-5ABC-ACEB4DB4D909}"/>
              </a:ext>
            </a:extLst>
          </p:cNvPr>
          <p:cNvSpPr/>
          <p:nvPr/>
        </p:nvSpPr>
        <p:spPr>
          <a:xfrm>
            <a:off x="9870141" y="6555644"/>
            <a:ext cx="927847" cy="10102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E53B037-711E-0739-4765-A15E4E8E44C3}"/>
              </a:ext>
            </a:extLst>
          </p:cNvPr>
          <p:cNvSpPr/>
          <p:nvPr/>
        </p:nvSpPr>
        <p:spPr>
          <a:xfrm>
            <a:off x="14222349" y="8487344"/>
            <a:ext cx="927847" cy="10102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F33D61B-CF33-AB76-0F1D-A2D57C5D16A2}"/>
              </a:ext>
            </a:extLst>
          </p:cNvPr>
          <p:cNvSpPr txBox="1"/>
          <p:nvPr/>
        </p:nvSpPr>
        <p:spPr>
          <a:xfrm>
            <a:off x="1777841" y="8219987"/>
            <a:ext cx="5322205" cy="13045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 err="1"/>
              <a:t>Cfg</a:t>
            </a:r>
            <a:r>
              <a:rPr lang="en-US" altLang="ko-KR" sz="2800" dirty="0"/>
              <a:t> </a:t>
            </a:r>
            <a:r>
              <a:rPr lang="ko-KR" altLang="en-US" sz="2800" dirty="0"/>
              <a:t>는 사전 학습된 모델보다 성능이 좋다고 할 수 없음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6AD9FB99-1A2E-95F4-DB77-2343E82B2685}"/>
              </a:ext>
            </a:extLst>
          </p:cNvPr>
          <p:cNvGraphicFramePr>
            <a:graphicFrameLocks noGrp="1"/>
          </p:cNvGraphicFramePr>
          <p:nvPr/>
        </p:nvGraphicFramePr>
        <p:xfrm>
          <a:off x="3962399" y="1081468"/>
          <a:ext cx="12192000" cy="963596"/>
        </p:xfrm>
        <a:graphic>
          <a:graphicData uri="http://schemas.openxmlformats.org/drawingml/2006/table">
            <a:tbl>
              <a:tblPr firstRow="1" bandRow="1"/>
              <a:tblGrid>
                <a:gridCol w="1524000">
                  <a:extLst>
                    <a:ext uri="{9D8B030D-6E8A-4147-A177-3AD203B41FA5}">
                      <a16:colId xmlns:a16="http://schemas.microsoft.com/office/drawing/2014/main" val="291337975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81450999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428357194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329936884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6351543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58064781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97170733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168800990"/>
                    </a:ext>
                  </a:extLst>
                </a:gridCol>
              </a:tblGrid>
              <a:tr h="38447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/>
                        <a:t>DataSet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weights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/>
                        <a:t>hyp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/>
                        <a:t>Img</a:t>
                      </a:r>
                      <a:r>
                        <a:rPr lang="en-US" altLang="ko-KR" sz="1600" dirty="0"/>
                        <a:t> size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Optimizer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Batch size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Epoch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비고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50050618"/>
                  </a:ext>
                </a:extLst>
              </a:tr>
              <a:tr h="38447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Add1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ylolv5l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low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640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SGD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30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50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/>
                        <a:t>Cfg</a:t>
                      </a:r>
                      <a:r>
                        <a:rPr lang="en-US" altLang="ko-KR" sz="1600" dirty="0"/>
                        <a:t>. = yolov5l.yaml</a:t>
                      </a:r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804988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749179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AE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3">
            <a:extLst>
              <a:ext uri="{FF2B5EF4-FFF2-40B4-BE49-F238E27FC236}">
                <a16:creationId xmlns:a16="http://schemas.microsoft.com/office/drawing/2014/main" id="{AE1ACA66-ECDA-7571-B361-645EC223DD85}"/>
              </a:ext>
            </a:extLst>
          </p:cNvPr>
          <p:cNvSpPr/>
          <p:nvPr/>
        </p:nvSpPr>
        <p:spPr>
          <a:xfrm>
            <a:off x="11021334" y="3020334"/>
            <a:ext cx="14533331" cy="14533331"/>
          </a:xfrm>
          <a:custGeom>
            <a:avLst/>
            <a:gdLst/>
            <a:ahLst/>
            <a:cxnLst/>
            <a:rect l="l" t="t" r="r" b="b"/>
            <a:pathLst>
              <a:path w="14533331" h="14533331">
                <a:moveTo>
                  <a:pt x="0" y="0"/>
                </a:moveTo>
                <a:lnTo>
                  <a:pt x="14533332" y="0"/>
                </a:lnTo>
                <a:lnTo>
                  <a:pt x="14533332" y="14533332"/>
                </a:lnTo>
                <a:lnTo>
                  <a:pt x="0" y="145333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aphicFrame>
        <p:nvGraphicFramePr>
          <p:cNvPr id="19" name="Table 3">
            <a:extLst>
              <a:ext uri="{FF2B5EF4-FFF2-40B4-BE49-F238E27FC236}">
                <a16:creationId xmlns:a16="http://schemas.microsoft.com/office/drawing/2014/main" id="{F43EE7A1-46EE-E827-4AB0-39A035D14C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6083122"/>
              </p:ext>
            </p:extLst>
          </p:nvPr>
        </p:nvGraphicFramePr>
        <p:xfrm>
          <a:off x="1028700" y="5676900"/>
          <a:ext cx="16230600" cy="4083579"/>
        </p:xfrm>
        <a:graphic>
          <a:graphicData uri="http://schemas.openxmlformats.org/drawingml/2006/table">
            <a:tbl>
              <a:tblPr/>
              <a:tblGrid>
                <a:gridCol w="32461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383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461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71421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294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ko-KR" altLang="en-US" sz="2100" dirty="0">
                          <a:solidFill>
                            <a:srgbClr val="FFFFFF"/>
                          </a:solidFill>
                          <a:ea typeface="Tlab 돋움 레귤러 Bold"/>
                        </a:rPr>
                        <a:t>이 </a:t>
                      </a:r>
                      <a:r>
                        <a:rPr lang="ko-KR" altLang="en-US" sz="2100" dirty="0" err="1">
                          <a:solidFill>
                            <a:srgbClr val="FFFFFF"/>
                          </a:solidFill>
                          <a:ea typeface="Tlab 돋움 레귤러 Bold"/>
                        </a:rPr>
                        <a:t>름</a:t>
                      </a:r>
                      <a:endParaRPr lang="en-US" sz="1100" dirty="0"/>
                    </a:p>
                  </a:txBody>
                  <a:tcPr marL="183639" marR="183639" marT="183639" marB="183639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2AED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294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ko-KR" altLang="en-US" sz="2100" dirty="0">
                          <a:solidFill>
                            <a:srgbClr val="FFFFFF"/>
                          </a:solidFill>
                          <a:ea typeface="Tlab 돋움 레귤러 Bold"/>
                        </a:rPr>
                        <a:t>수행 내용</a:t>
                      </a:r>
                      <a:endParaRPr lang="en-US" sz="1100" dirty="0"/>
                    </a:p>
                  </a:txBody>
                  <a:tcPr marL="183639" marR="183639" marT="183639" marB="183639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2AED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294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ko-KR" altLang="en-US" sz="2100" dirty="0">
                          <a:solidFill>
                            <a:srgbClr val="FFFFFF"/>
                          </a:solidFill>
                          <a:ea typeface="Tlab 돋움 레귤러 Bold"/>
                        </a:rPr>
                        <a:t>비고</a:t>
                      </a:r>
                      <a:endParaRPr lang="en-US" sz="1100" dirty="0"/>
                    </a:p>
                  </a:txBody>
                  <a:tcPr marL="183639" marR="183639" marT="183639" marB="183639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2AE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51008"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ko-KR" altLang="en-US" sz="1800" dirty="0">
                          <a:solidFill>
                            <a:srgbClr val="000000"/>
                          </a:solidFill>
                          <a:ea typeface="Tlab 돋움 레귤러"/>
                        </a:rPr>
                        <a:t>박 영 제</a:t>
                      </a:r>
                      <a:endParaRPr lang="en-US" sz="1800" dirty="0">
                        <a:solidFill>
                          <a:srgbClr val="000000"/>
                        </a:solidFill>
                        <a:ea typeface="Tlab 돋움 레귤러"/>
                      </a:endParaRPr>
                    </a:p>
                  </a:txBody>
                  <a:tcPr marL="183639" marR="183639" marT="183639" marB="183639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2AE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2AE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lnSpc>
                          <a:spcPts val="2520"/>
                        </a:lnSpc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ko-KR" altLang="en-US" sz="1800" dirty="0">
                          <a:solidFill>
                            <a:srgbClr val="000000"/>
                          </a:solidFill>
                          <a:ea typeface="Tlab 돋움 레귤러"/>
                        </a:rPr>
                        <a:t>데이터셋 수집</a:t>
                      </a:r>
                      <a:endParaRPr lang="en-US" altLang="ko-KR" sz="1800" dirty="0">
                        <a:solidFill>
                          <a:srgbClr val="000000"/>
                        </a:solidFill>
                        <a:ea typeface="Tlab 돋움 레귤러"/>
                      </a:endParaRPr>
                    </a:p>
                    <a:p>
                      <a:pPr marL="285750" indent="-285750" algn="l">
                        <a:lnSpc>
                          <a:spcPts val="2520"/>
                        </a:lnSpc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ko-KR" altLang="en-US" sz="1800" dirty="0">
                          <a:solidFill>
                            <a:srgbClr val="000000"/>
                          </a:solidFill>
                          <a:ea typeface="Tlab 돋움 레귤러"/>
                        </a:rPr>
                        <a:t>발표자료 작성</a:t>
                      </a:r>
                      <a:endParaRPr lang="en-US" sz="1100" dirty="0"/>
                    </a:p>
                  </a:txBody>
                  <a:tcPr marL="183639" marR="183639" marT="183639" marB="183639" anchor="ctr">
                    <a:lnL w="9525" cap="flat" cmpd="sng" algn="ctr">
                      <a:solidFill>
                        <a:srgbClr val="12AE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2AE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2AE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800" dirty="0">
                        <a:solidFill>
                          <a:srgbClr val="000000"/>
                        </a:solidFill>
                        <a:ea typeface="Tlab 돋움 레귤러"/>
                      </a:endParaRPr>
                    </a:p>
                  </a:txBody>
                  <a:tcPr marL="183639" marR="183639" marT="183639" marB="183639" anchor="ctr">
                    <a:lnL w="9525" cap="flat" cmpd="sng" algn="ctr">
                      <a:solidFill>
                        <a:srgbClr val="12AE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2AE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08085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ts val="2520"/>
                        </a:lnSpc>
                        <a:defRPr/>
                      </a:pPr>
                      <a:r>
                        <a:rPr lang="ko-KR" altLang="en-US" sz="1800" kern="1200" dirty="0">
                          <a:solidFill>
                            <a:srgbClr val="000000"/>
                          </a:solidFill>
                          <a:latin typeface="+mn-lt"/>
                          <a:ea typeface="Tlab 돋움 레귤러"/>
                          <a:cs typeface="+mn-cs"/>
                        </a:rPr>
                        <a:t>이 정 현</a:t>
                      </a:r>
                      <a:endParaRPr lang="en-US" sz="1800" kern="1200" dirty="0">
                        <a:solidFill>
                          <a:srgbClr val="000000"/>
                        </a:solidFill>
                        <a:latin typeface="+mn-lt"/>
                        <a:ea typeface="Tlab 돋움 레귤러"/>
                        <a:cs typeface="+mn-cs"/>
                      </a:endParaRPr>
                    </a:p>
                  </a:txBody>
                  <a:tcPr marL="183639" marR="183639" marT="183639" marB="183639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2AE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2AE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2AE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61950" marR="0" lvl="0" indent="-285750" algn="l" defTabSz="914400" rtl="0" eaLnBrk="1" fontAlgn="auto" latinLnBrk="0" hangingPunct="1">
                        <a:lnSpc>
                          <a:spcPts val="252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Tlab 돋움 레귤러"/>
                          <a:cs typeface="+mn-cs"/>
                        </a:rPr>
                        <a:t>Helmet Data Set </a:t>
                      </a:r>
                      <a:r>
                        <a:rPr kumimoji="0" lang="ko-KR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Tlab 돋움 레귤러"/>
                          <a:cs typeface="+mn-cs"/>
                        </a:rPr>
                        <a:t>수집 및 주석 변환</a:t>
                      </a:r>
                    </a:p>
                    <a:p>
                      <a:pPr marL="361950" marR="0" lvl="0" indent="-285750" algn="l" defTabSz="914400" rtl="0" eaLnBrk="1" fontAlgn="auto" latinLnBrk="0" hangingPunct="1">
                        <a:lnSpc>
                          <a:spcPts val="252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Tlab 돋움 레귤러"/>
                          <a:cs typeface="+mn-cs"/>
                        </a:rPr>
                        <a:t>Helmet </a:t>
                      </a:r>
                      <a:r>
                        <a:rPr kumimoji="0" lang="ko-KR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Tlab 돋움 레귤러"/>
                          <a:cs typeface="+mn-cs"/>
                        </a:rPr>
                        <a:t>검출 모델 생성 및 분석</a:t>
                      </a:r>
                    </a:p>
                  </a:txBody>
                  <a:tcPr marL="91450" marR="91450" marT="45725" marB="45725" anchor="ctr">
                    <a:lnL w="9525" cap="flat" cmpd="sng" algn="ctr">
                      <a:solidFill>
                        <a:srgbClr val="12AE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2AE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2AE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2AE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 dirty="0"/>
                    </a:p>
                  </a:txBody>
                  <a:tcPr marL="183639" marR="183639" marT="183639" marB="183639" anchor="ctr">
                    <a:lnL w="9525" cap="flat" cmpd="sng" algn="ctr">
                      <a:solidFill>
                        <a:srgbClr val="12AE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2AE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2AE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08085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ts val="2520"/>
                        </a:lnSpc>
                        <a:defRPr/>
                      </a:pPr>
                      <a:r>
                        <a:rPr lang="ko-KR" altLang="en-US" sz="1800" kern="1200" dirty="0">
                          <a:solidFill>
                            <a:srgbClr val="000000"/>
                          </a:solidFill>
                          <a:latin typeface="+mn-lt"/>
                          <a:ea typeface="Tlab 돋움 레귤러"/>
                          <a:cs typeface="+mn-cs"/>
                        </a:rPr>
                        <a:t>임 강 혁</a:t>
                      </a:r>
                      <a:endParaRPr lang="en-US" sz="1800" kern="1200" dirty="0">
                        <a:solidFill>
                          <a:srgbClr val="000000"/>
                        </a:solidFill>
                        <a:latin typeface="+mn-lt"/>
                        <a:ea typeface="Tlab 돋움 레귤러"/>
                        <a:cs typeface="+mn-cs"/>
                      </a:endParaRPr>
                    </a:p>
                  </a:txBody>
                  <a:tcPr marL="183639" marR="183639" marT="183639" marB="183639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2AE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2AE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2AE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61950" marR="0" lvl="0" indent="-285750" algn="l" defTabSz="914400" rtl="0" eaLnBrk="1" fontAlgn="auto" latinLnBrk="0" hangingPunct="1">
                        <a:lnSpc>
                          <a:spcPts val="252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Tlab 돋움 레귤러"/>
                          <a:cs typeface="+mn-cs"/>
                        </a:rPr>
                        <a:t>Mask </a:t>
                      </a:r>
                      <a:r>
                        <a:rPr kumimoji="0" lang="ko-KR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Tlab 돋움 레귤러"/>
                          <a:cs typeface="+mn-cs"/>
                        </a:rPr>
                        <a:t>데이터셋 수집 및 주석 변환</a:t>
                      </a:r>
                    </a:p>
                    <a:p>
                      <a:pPr marL="361950" marR="0" lvl="0" indent="-285750" algn="l" defTabSz="914400" rtl="0" eaLnBrk="1" fontAlgn="auto" latinLnBrk="0" hangingPunct="1">
                        <a:lnSpc>
                          <a:spcPts val="252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Tlab 돋움 레귤러"/>
                          <a:cs typeface="+mn-cs"/>
                        </a:rPr>
                        <a:t>Mask </a:t>
                      </a:r>
                      <a:r>
                        <a:rPr kumimoji="0" lang="ko-KR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Tlab 돋움 레귤러"/>
                          <a:cs typeface="+mn-cs"/>
                        </a:rPr>
                        <a:t>검출 모델 생성 및 분석</a:t>
                      </a:r>
                    </a:p>
                  </a:txBody>
                  <a:tcPr marL="91450" marR="91450" marT="45725" marB="45725" anchor="ctr">
                    <a:lnL w="9525" cap="flat" cmpd="sng" algn="ctr">
                      <a:solidFill>
                        <a:srgbClr val="12AE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2AE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2AE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2AE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 dirty="0"/>
                    </a:p>
                  </a:txBody>
                  <a:tcPr marL="183639" marR="183639" marT="183639" marB="183639" anchor="ctr">
                    <a:lnL w="9525" cap="flat" cmpd="sng" algn="ctr">
                      <a:solidFill>
                        <a:srgbClr val="12AE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2AE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2AE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0" name="TextBox 4">
            <a:extLst>
              <a:ext uri="{FF2B5EF4-FFF2-40B4-BE49-F238E27FC236}">
                <a16:creationId xmlns:a16="http://schemas.microsoft.com/office/drawing/2014/main" id="{69330257-C63C-0753-AA6D-2F3A8C2A39FF}"/>
              </a:ext>
            </a:extLst>
          </p:cNvPr>
          <p:cNvSpPr txBox="1"/>
          <p:nvPr/>
        </p:nvSpPr>
        <p:spPr>
          <a:xfrm>
            <a:off x="3910323" y="495300"/>
            <a:ext cx="10467355" cy="11127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ko-KR" altLang="en-US" sz="5400" dirty="0">
                <a:solidFill>
                  <a:srgbClr val="000000"/>
                </a:solidFill>
                <a:ea typeface="Tlab 돋움 레귤러 Bold"/>
              </a:rPr>
              <a:t>프로젝트 개요</a:t>
            </a:r>
            <a:endParaRPr lang="en-US" sz="5400" dirty="0">
              <a:solidFill>
                <a:srgbClr val="000000"/>
              </a:solidFill>
              <a:ea typeface="Tlab 돋움 레귤러 Bold"/>
            </a:endParaRPr>
          </a:p>
        </p:txBody>
      </p:sp>
      <p:sp>
        <p:nvSpPr>
          <p:cNvPr id="21" name="TextBox 6">
            <a:extLst>
              <a:ext uri="{FF2B5EF4-FFF2-40B4-BE49-F238E27FC236}">
                <a16:creationId xmlns:a16="http://schemas.microsoft.com/office/drawing/2014/main" id="{CDFB023B-E92E-BDD4-6622-9F2A4984680D}"/>
              </a:ext>
            </a:extLst>
          </p:cNvPr>
          <p:cNvSpPr txBox="1"/>
          <p:nvPr/>
        </p:nvSpPr>
        <p:spPr>
          <a:xfrm>
            <a:off x="1896071" y="4900612"/>
            <a:ext cx="3056581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00"/>
              </a:lnSpc>
            </a:pPr>
            <a:r>
              <a:rPr lang="ko-KR" altLang="en-US" sz="3000" b="1" dirty="0">
                <a:solidFill>
                  <a:srgbClr val="FFFFFF"/>
                </a:solidFill>
                <a:latin typeface="Tlab 돋움 레귤러" panose="020B0600000101010101" charset="-127"/>
                <a:ea typeface="Tlab 돋움 레귤러" panose="020B0600000101010101" charset="-127"/>
              </a:rPr>
              <a:t>업무분장</a:t>
            </a:r>
            <a:endParaRPr lang="en-US" sz="3000" b="1" dirty="0">
              <a:solidFill>
                <a:srgbClr val="FFFFFF"/>
              </a:solidFill>
              <a:latin typeface="Tlab 돋움 레귤러" panose="020B0600000101010101" charset="-127"/>
              <a:ea typeface="Tlab 돋움 레귤러" panose="020B0600000101010101" charset="-127"/>
            </a:endParaRPr>
          </a:p>
        </p:txBody>
      </p:sp>
      <p:sp>
        <p:nvSpPr>
          <p:cNvPr id="22" name="Freeform 11">
            <a:extLst>
              <a:ext uri="{FF2B5EF4-FFF2-40B4-BE49-F238E27FC236}">
                <a16:creationId xmlns:a16="http://schemas.microsoft.com/office/drawing/2014/main" id="{0AAF34E3-C4E0-DF4A-348F-2065256F15B1}"/>
              </a:ext>
            </a:extLst>
          </p:cNvPr>
          <p:cNvSpPr/>
          <p:nvPr/>
        </p:nvSpPr>
        <p:spPr>
          <a:xfrm>
            <a:off x="990600" y="4893396"/>
            <a:ext cx="492917" cy="492917"/>
          </a:xfrm>
          <a:custGeom>
            <a:avLst/>
            <a:gdLst/>
            <a:ahLst/>
            <a:cxnLst/>
            <a:rect l="l" t="t" r="r" b="b"/>
            <a:pathLst>
              <a:path w="492917" h="492917">
                <a:moveTo>
                  <a:pt x="0" y="0"/>
                </a:moveTo>
                <a:lnTo>
                  <a:pt x="492916" y="0"/>
                </a:lnTo>
                <a:lnTo>
                  <a:pt x="492916" y="492917"/>
                </a:lnTo>
                <a:lnTo>
                  <a:pt x="0" y="49291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3" name="TextBox 6">
            <a:extLst>
              <a:ext uri="{FF2B5EF4-FFF2-40B4-BE49-F238E27FC236}">
                <a16:creationId xmlns:a16="http://schemas.microsoft.com/office/drawing/2014/main" id="{C5EFF7FF-D63C-57F3-6287-4E74DF697D50}"/>
              </a:ext>
            </a:extLst>
          </p:cNvPr>
          <p:cNvSpPr txBox="1"/>
          <p:nvPr/>
        </p:nvSpPr>
        <p:spPr>
          <a:xfrm>
            <a:off x="1896071" y="1905286"/>
            <a:ext cx="3056581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00"/>
              </a:lnSpc>
            </a:pPr>
            <a:r>
              <a:rPr lang="ko-KR" altLang="en-US" sz="3000" b="1" dirty="0">
                <a:solidFill>
                  <a:srgbClr val="FFFFFF"/>
                </a:solidFill>
                <a:latin typeface="Tlab 돋움 레귤러" panose="020B0600000101010101" charset="-127"/>
                <a:ea typeface="Tlab 돋움 레귤러" panose="020B0600000101010101" charset="-127"/>
              </a:rPr>
              <a:t>수행방법</a:t>
            </a:r>
            <a:endParaRPr lang="en-US" sz="3000" b="1" dirty="0">
              <a:solidFill>
                <a:srgbClr val="FFFFFF"/>
              </a:solidFill>
              <a:latin typeface="Tlab 돋움 레귤러" panose="020B0600000101010101" charset="-127"/>
              <a:ea typeface="Tlab 돋움 레귤러" panose="020B0600000101010101" charset="-127"/>
            </a:endParaRPr>
          </a:p>
        </p:txBody>
      </p:sp>
      <p:sp>
        <p:nvSpPr>
          <p:cNvPr id="24" name="Freeform 11">
            <a:extLst>
              <a:ext uri="{FF2B5EF4-FFF2-40B4-BE49-F238E27FC236}">
                <a16:creationId xmlns:a16="http://schemas.microsoft.com/office/drawing/2014/main" id="{432CA74D-BB8B-069F-FCCE-76AB829F3CA2}"/>
              </a:ext>
            </a:extLst>
          </p:cNvPr>
          <p:cNvSpPr/>
          <p:nvPr/>
        </p:nvSpPr>
        <p:spPr>
          <a:xfrm>
            <a:off x="990600" y="1898070"/>
            <a:ext cx="492917" cy="492917"/>
          </a:xfrm>
          <a:custGeom>
            <a:avLst/>
            <a:gdLst/>
            <a:ahLst/>
            <a:cxnLst/>
            <a:rect l="l" t="t" r="r" b="b"/>
            <a:pathLst>
              <a:path w="492917" h="492917">
                <a:moveTo>
                  <a:pt x="0" y="0"/>
                </a:moveTo>
                <a:lnTo>
                  <a:pt x="492916" y="0"/>
                </a:lnTo>
                <a:lnTo>
                  <a:pt x="492916" y="492917"/>
                </a:lnTo>
                <a:lnTo>
                  <a:pt x="0" y="49291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5" name="TextBox 20">
            <a:extLst>
              <a:ext uri="{FF2B5EF4-FFF2-40B4-BE49-F238E27FC236}">
                <a16:creationId xmlns:a16="http://schemas.microsoft.com/office/drawing/2014/main" id="{6E14DA9B-5D9D-E1FD-C504-E8BA247CC0DF}"/>
              </a:ext>
            </a:extLst>
          </p:cNvPr>
          <p:cNvSpPr txBox="1"/>
          <p:nvPr/>
        </p:nvSpPr>
        <p:spPr>
          <a:xfrm>
            <a:off x="1752600" y="2547746"/>
            <a:ext cx="14029729" cy="22234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2859"/>
              </a:lnSpc>
              <a:buFont typeface="Arial" panose="020B0604020202020204" pitchFamily="34" charset="0"/>
              <a:buChar char="•"/>
            </a:pPr>
            <a:r>
              <a:rPr lang="en-US" altLang="ko-KR" sz="2400" b="1" dirty="0">
                <a:solidFill>
                  <a:srgbClr val="FFFFFF"/>
                </a:solidFill>
                <a:latin typeface="Tlab 돋움 레귤러"/>
              </a:rPr>
              <a:t>Yolo v5 </a:t>
            </a:r>
            <a:r>
              <a:rPr lang="ko-KR" altLang="en-US" sz="2400" b="1" dirty="0">
                <a:solidFill>
                  <a:srgbClr val="FFFFFF"/>
                </a:solidFill>
                <a:latin typeface="Tlab 돋움 레귤러"/>
              </a:rPr>
              <a:t>설치 및 예제 기반 사용방법 학습</a:t>
            </a:r>
          </a:p>
          <a:p>
            <a:pPr marL="342900" indent="-342900">
              <a:lnSpc>
                <a:spcPts val="2859"/>
              </a:lnSpc>
              <a:buFont typeface="Arial" panose="020B0604020202020204" pitchFamily="34" charset="0"/>
              <a:buChar char="•"/>
            </a:pPr>
            <a:r>
              <a:rPr lang="ko-KR" altLang="en-US" sz="2400" b="1" dirty="0">
                <a:solidFill>
                  <a:srgbClr val="FFFFFF"/>
                </a:solidFill>
                <a:latin typeface="Tlab 돋움 레귤러"/>
              </a:rPr>
              <a:t>업무분장에 따라 개별 진행하며</a:t>
            </a:r>
            <a:r>
              <a:rPr lang="en-US" altLang="ko-KR" sz="2400" b="1" dirty="0">
                <a:solidFill>
                  <a:srgbClr val="FFFFFF"/>
                </a:solidFill>
                <a:latin typeface="Tlab 돋움 레귤러"/>
              </a:rPr>
              <a:t> </a:t>
            </a:r>
            <a:r>
              <a:rPr lang="ko-KR" altLang="en-US" sz="2400" b="1" dirty="0">
                <a:solidFill>
                  <a:srgbClr val="FFFFFF"/>
                </a:solidFill>
                <a:latin typeface="Tlab 돋움 레귤러"/>
              </a:rPr>
              <a:t>온</a:t>
            </a:r>
            <a:r>
              <a:rPr lang="en-US" altLang="ko-KR" sz="2400" b="1" dirty="0">
                <a:solidFill>
                  <a:srgbClr val="FFFFFF"/>
                </a:solidFill>
                <a:latin typeface="Tlab 돋움 레귤러"/>
              </a:rPr>
              <a:t>/</a:t>
            </a:r>
            <a:r>
              <a:rPr lang="ko-KR" altLang="en-US" sz="2400" b="1" dirty="0">
                <a:solidFill>
                  <a:srgbClr val="FFFFFF"/>
                </a:solidFill>
                <a:latin typeface="Tlab 돋움 레귤러"/>
              </a:rPr>
              <a:t>오프라인 미팅을 통해 상호 검토 수행</a:t>
            </a:r>
            <a:endParaRPr lang="en-US" altLang="ko-KR" sz="2400" b="1" dirty="0">
              <a:solidFill>
                <a:srgbClr val="FFFFFF"/>
              </a:solidFill>
              <a:latin typeface="Tlab 돋움 레귤러"/>
            </a:endParaRPr>
          </a:p>
          <a:p>
            <a:pPr marL="342900" indent="-342900">
              <a:lnSpc>
                <a:spcPts val="2859"/>
              </a:lnSpc>
              <a:buFont typeface="Arial" panose="020B0604020202020204" pitchFamily="34" charset="0"/>
              <a:buChar char="•"/>
            </a:pPr>
            <a:r>
              <a:rPr lang="ko-KR" altLang="en-US" sz="2400" b="1" dirty="0">
                <a:solidFill>
                  <a:srgbClr val="FFFFFF"/>
                </a:solidFill>
                <a:latin typeface="Tlab 돋움 레귤러"/>
              </a:rPr>
              <a:t>각각 모델에 대한 </a:t>
            </a:r>
            <a:r>
              <a:rPr lang="en-US" altLang="ko-KR" sz="2400" b="1" dirty="0">
                <a:solidFill>
                  <a:srgbClr val="FFFFFF"/>
                </a:solidFill>
                <a:latin typeface="Tlab 돋움 레귤러"/>
              </a:rPr>
              <a:t>Data Set </a:t>
            </a:r>
            <a:r>
              <a:rPr lang="ko-KR" altLang="en-US" sz="2400" b="1" dirty="0">
                <a:solidFill>
                  <a:srgbClr val="FFFFFF"/>
                </a:solidFill>
                <a:latin typeface="Tlab 돋움 레귤러"/>
              </a:rPr>
              <a:t>검토</a:t>
            </a:r>
            <a:r>
              <a:rPr lang="en-US" altLang="ko-KR" sz="2400" b="1" dirty="0">
                <a:solidFill>
                  <a:srgbClr val="FFFFFF"/>
                </a:solidFill>
                <a:latin typeface="Tlab 돋움 레귤러"/>
              </a:rPr>
              <a:t>, </a:t>
            </a:r>
            <a:r>
              <a:rPr lang="ko-KR" altLang="en-US" sz="2400" b="1" dirty="0" err="1">
                <a:solidFill>
                  <a:srgbClr val="FFFFFF"/>
                </a:solidFill>
                <a:latin typeface="Tlab 돋움 레귤러"/>
              </a:rPr>
              <a:t>라벨링</a:t>
            </a:r>
            <a:r>
              <a:rPr lang="ko-KR" altLang="en-US" sz="2400" b="1" dirty="0">
                <a:solidFill>
                  <a:srgbClr val="FFFFFF"/>
                </a:solidFill>
                <a:latin typeface="Tlab 돋움 레귤러"/>
              </a:rPr>
              <a:t> 및 주석 변환 </a:t>
            </a:r>
            <a:r>
              <a:rPr lang="en-US" altLang="ko-KR" sz="2400" b="1" dirty="0">
                <a:solidFill>
                  <a:srgbClr val="FFFFFF"/>
                </a:solidFill>
                <a:latin typeface="Tlab 돋움 레귤러"/>
              </a:rPr>
              <a:t>(</a:t>
            </a:r>
            <a:r>
              <a:rPr lang="en-US" altLang="ko-KR" sz="2400" b="1" dirty="0" err="1">
                <a:solidFill>
                  <a:srgbClr val="FFFFFF"/>
                </a:solidFill>
                <a:latin typeface="Tlab 돋움 레귤러"/>
              </a:rPr>
              <a:t>labelimg</a:t>
            </a:r>
            <a:r>
              <a:rPr lang="en-US" altLang="ko-KR" sz="2400" b="1" dirty="0">
                <a:solidFill>
                  <a:srgbClr val="FFFFFF"/>
                </a:solidFill>
                <a:latin typeface="Tlab 돋움 레귤러"/>
              </a:rPr>
              <a:t>, notepad++)</a:t>
            </a:r>
          </a:p>
          <a:p>
            <a:pPr marL="342900" indent="-342900">
              <a:lnSpc>
                <a:spcPts val="2859"/>
              </a:lnSpc>
              <a:buFont typeface="Arial" panose="020B0604020202020204" pitchFamily="34" charset="0"/>
              <a:buChar char="•"/>
            </a:pPr>
            <a:r>
              <a:rPr lang="ko-KR" altLang="en-US" sz="2400" b="1" dirty="0">
                <a:solidFill>
                  <a:srgbClr val="FFFFFF"/>
                </a:solidFill>
                <a:latin typeface="Tlab 돋움 레귤러"/>
              </a:rPr>
              <a:t>데이터셋 검토 및 토의 </a:t>
            </a:r>
            <a:r>
              <a:rPr lang="en-US" altLang="ko-KR" sz="2400" b="1" dirty="0">
                <a:solidFill>
                  <a:srgbClr val="FFFFFF"/>
                </a:solidFill>
                <a:latin typeface="Tlab 돋움 레귤러"/>
              </a:rPr>
              <a:t>: </a:t>
            </a:r>
            <a:r>
              <a:rPr lang="ko-KR" altLang="en-US" sz="2400" b="1" dirty="0">
                <a:solidFill>
                  <a:srgbClr val="FFFFFF"/>
                </a:solidFill>
                <a:latin typeface="Tlab 돋움 레귤러"/>
              </a:rPr>
              <a:t>통합된 </a:t>
            </a:r>
            <a:r>
              <a:rPr lang="en-US" altLang="ko-KR" sz="2400" b="1" dirty="0">
                <a:solidFill>
                  <a:srgbClr val="FFFFFF"/>
                </a:solidFill>
                <a:latin typeface="Tlab 돋움 레귤러"/>
              </a:rPr>
              <a:t>1</a:t>
            </a:r>
            <a:r>
              <a:rPr lang="ko-KR" altLang="en-US" sz="2400" b="1" dirty="0" err="1">
                <a:solidFill>
                  <a:srgbClr val="FFFFFF"/>
                </a:solidFill>
                <a:latin typeface="Tlab 돋움 레귤러"/>
              </a:rPr>
              <a:t>개모델</a:t>
            </a:r>
            <a:r>
              <a:rPr lang="ko-KR" altLang="en-US" sz="2400" b="1" dirty="0">
                <a:solidFill>
                  <a:srgbClr val="FFFFFF"/>
                </a:solidFill>
                <a:latin typeface="Tlab 돋움 레귤러"/>
              </a:rPr>
              <a:t> </a:t>
            </a:r>
            <a:r>
              <a:rPr lang="en-US" altLang="ko-KR" sz="2400" b="1" dirty="0">
                <a:solidFill>
                  <a:srgbClr val="FFFFFF"/>
                </a:solidFill>
                <a:latin typeface="Tlab 돋움 레귤러"/>
              </a:rPr>
              <a:t>vs. 2</a:t>
            </a:r>
            <a:r>
              <a:rPr lang="ko-KR" altLang="en-US" sz="2400" b="1" dirty="0">
                <a:solidFill>
                  <a:srgbClr val="FFFFFF"/>
                </a:solidFill>
                <a:latin typeface="Tlab 돋움 레귤러"/>
              </a:rPr>
              <a:t>개 모델</a:t>
            </a:r>
            <a:r>
              <a:rPr lang="en-US" altLang="ko-KR" sz="2400" b="1" dirty="0">
                <a:solidFill>
                  <a:srgbClr val="FFFFFF"/>
                </a:solidFill>
                <a:latin typeface="Tlab 돋움 레귤러"/>
              </a:rPr>
              <a:t>(mask, helmet)--&gt;2</a:t>
            </a:r>
            <a:r>
              <a:rPr lang="ko-KR" altLang="en-US" sz="2400" b="1" dirty="0">
                <a:solidFill>
                  <a:srgbClr val="FFFFFF"/>
                </a:solidFill>
                <a:latin typeface="Tlab 돋움 레귤러"/>
              </a:rPr>
              <a:t>개 모델</a:t>
            </a:r>
            <a:endParaRPr lang="en-US" altLang="ko-KR" sz="2400" b="1" dirty="0">
              <a:solidFill>
                <a:srgbClr val="FFFFFF"/>
              </a:solidFill>
              <a:latin typeface="Tlab 돋움 레귤러"/>
            </a:endParaRPr>
          </a:p>
          <a:p>
            <a:pPr marL="342900" indent="-342900">
              <a:lnSpc>
                <a:spcPts val="2859"/>
              </a:lnSpc>
              <a:buFont typeface="Arial" panose="020B0604020202020204" pitchFamily="34" charset="0"/>
              <a:buChar char="•"/>
            </a:pPr>
            <a:r>
              <a:rPr lang="ko-KR" altLang="en-US" sz="2400" b="1" dirty="0">
                <a:solidFill>
                  <a:srgbClr val="FFFFFF"/>
                </a:solidFill>
                <a:latin typeface="Tlab 돋움 레귤러"/>
              </a:rPr>
              <a:t>데이터셋  수집 </a:t>
            </a:r>
            <a:r>
              <a:rPr lang="en-US" altLang="ko-KR" sz="2400" b="1" dirty="0">
                <a:solidFill>
                  <a:srgbClr val="FFFFFF"/>
                </a:solidFill>
                <a:latin typeface="Tlab 돋움 레귤러"/>
              </a:rPr>
              <a:t>- Mask, Helmet (Ai hub, </a:t>
            </a:r>
            <a:r>
              <a:rPr lang="en-US" altLang="ko-KR" sz="2400" b="1" dirty="0" err="1">
                <a:solidFill>
                  <a:srgbClr val="FFFFFF"/>
                </a:solidFill>
                <a:latin typeface="Tlab 돋움 레귤러"/>
              </a:rPr>
              <a:t>RoboFlow</a:t>
            </a:r>
            <a:r>
              <a:rPr lang="en-US" altLang="ko-KR" sz="2400" b="1" dirty="0">
                <a:solidFill>
                  <a:srgbClr val="FFFFFF"/>
                </a:solidFill>
                <a:latin typeface="Tlab 돋움 레귤러"/>
              </a:rPr>
              <a:t>, Kaggle, </a:t>
            </a:r>
            <a:r>
              <a:rPr lang="ko-KR" altLang="en-US" sz="2400" b="1" dirty="0">
                <a:solidFill>
                  <a:srgbClr val="FFFFFF"/>
                </a:solidFill>
                <a:latin typeface="Tlab 돋움 레귤러"/>
              </a:rPr>
              <a:t>동영상 촬영 후 이미지 추출</a:t>
            </a:r>
            <a:r>
              <a:rPr lang="en-US" altLang="ko-KR" sz="2400" b="1" dirty="0">
                <a:solidFill>
                  <a:srgbClr val="FFFFFF"/>
                </a:solidFill>
                <a:latin typeface="Tlab 돋움 레귤러"/>
              </a:rPr>
              <a:t> </a:t>
            </a:r>
            <a:r>
              <a:rPr lang="ko-KR" altLang="en-US" sz="2400" b="1" dirty="0">
                <a:solidFill>
                  <a:srgbClr val="FFFFFF"/>
                </a:solidFill>
                <a:latin typeface="Tlab 돋움 레귤러"/>
              </a:rPr>
              <a:t>등</a:t>
            </a:r>
            <a:r>
              <a:rPr lang="en-US" altLang="ko-KR" sz="2400" b="1" dirty="0">
                <a:solidFill>
                  <a:srgbClr val="FFFFFF"/>
                </a:solidFill>
                <a:latin typeface="Tlab 돋움 레귤러"/>
              </a:rPr>
              <a:t>)</a:t>
            </a:r>
          </a:p>
          <a:p>
            <a:pPr marL="342900" indent="-342900">
              <a:lnSpc>
                <a:spcPts val="2859"/>
              </a:lnSpc>
              <a:buFont typeface="Arial" panose="020B0604020202020204" pitchFamily="34" charset="0"/>
              <a:buChar char="•"/>
            </a:pPr>
            <a:endParaRPr lang="ko-KR" altLang="en-US" sz="2400" b="1" dirty="0">
              <a:solidFill>
                <a:srgbClr val="FFFFFF"/>
              </a:solidFill>
              <a:latin typeface="Tlab 돋움 레귤러"/>
            </a:endParaRPr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710B5C7E-4E24-E7F0-79B1-FA3073212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1721927" y="1301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800" b="1" smtClean="0">
                <a:solidFill>
                  <a:schemeClr val="tx1"/>
                </a:solidFill>
                <a:latin typeface="+mn-ea"/>
              </a:rPr>
              <a:pPr/>
              <a:t>3</a:t>
            </a:fld>
            <a:endParaRPr lang="en-US" sz="2800" b="1" dirty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958659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10"/>
          <p:cNvSpPr/>
          <p:nvPr/>
        </p:nvSpPr>
        <p:spPr>
          <a:xfrm>
            <a:off x="9773992" y="-7884342"/>
            <a:ext cx="15768684" cy="15768684"/>
          </a:xfrm>
          <a:custGeom>
            <a:avLst/>
            <a:gdLst/>
            <a:ahLst/>
            <a:cxnLst/>
            <a:rect l="l" t="t" r="r" b="b"/>
            <a:pathLst>
              <a:path w="15768684" h="15768684" extrusionOk="0">
                <a:moveTo>
                  <a:pt x="0" y="0"/>
                </a:moveTo>
                <a:lnTo>
                  <a:pt x="15768684" y="0"/>
                </a:lnTo>
                <a:lnTo>
                  <a:pt x="15768684" y="15768684"/>
                </a:lnTo>
                <a:lnTo>
                  <a:pt x="0" y="1576868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66" name="Google Shape;266;p10"/>
          <p:cNvSpPr txBox="1"/>
          <p:nvPr/>
        </p:nvSpPr>
        <p:spPr>
          <a:xfrm>
            <a:off x="1031130" y="495300"/>
            <a:ext cx="10467355" cy="1479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7777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Model</a:t>
            </a:r>
            <a:r>
              <a:rPr lang="ko-KR" altLang="en-US" sz="54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ko-KR" sz="54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5.</a:t>
            </a:r>
            <a:r>
              <a:rPr lang="ko-KR" altLang="en-US" sz="54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5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67" name="Google Shape;267;p10"/>
          <p:cNvGrpSpPr/>
          <p:nvPr/>
        </p:nvGrpSpPr>
        <p:grpSpPr>
          <a:xfrm>
            <a:off x="1028700" y="2019300"/>
            <a:ext cx="15605311" cy="1834669"/>
            <a:chOff x="0" y="0"/>
            <a:chExt cx="20807077" cy="2446225"/>
          </a:xfrm>
        </p:grpSpPr>
        <p:sp>
          <p:nvSpPr>
            <p:cNvPr id="268" name="Google Shape;268;p10"/>
            <p:cNvSpPr/>
            <p:nvPr/>
          </p:nvSpPr>
          <p:spPr>
            <a:xfrm>
              <a:off x="0" y="0"/>
              <a:ext cx="657222" cy="657222"/>
            </a:xfrm>
            <a:custGeom>
              <a:avLst/>
              <a:gdLst/>
              <a:ahLst/>
              <a:cxnLst/>
              <a:rect l="l" t="t" r="r" b="b"/>
              <a:pathLst>
                <a:path w="657222" h="657222" extrusionOk="0">
                  <a:moveTo>
                    <a:pt x="0" y="0"/>
                  </a:moveTo>
                  <a:lnTo>
                    <a:pt x="657222" y="0"/>
                  </a:lnTo>
                  <a:lnTo>
                    <a:pt x="657222" y="657222"/>
                  </a:lnTo>
                  <a:lnTo>
                    <a:pt x="0" y="657222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269" name="Google Shape;269;p10"/>
            <p:cNvSpPr txBox="1"/>
            <p:nvPr/>
          </p:nvSpPr>
          <p:spPr>
            <a:xfrm>
              <a:off x="998856" y="45824"/>
              <a:ext cx="19808221" cy="24004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300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2599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목적 </a:t>
              </a:r>
              <a:r>
                <a:rPr lang="en-US" altLang="ko-KR" sz="2599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:</a:t>
              </a:r>
              <a:endParaRPr lang="en-US" altLang="ko-KR" sz="2599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lnSpc>
                  <a:spcPct val="1300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0" i="0" u="none" strike="noStrike" cap="none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학습명령어</a:t>
              </a:r>
              <a:r>
                <a:rPr lang="en-US" sz="24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: </a:t>
              </a:r>
            </a:p>
            <a:p>
              <a:pPr marL="0" marR="0" lvl="0" indent="0" algn="l" rtl="0">
                <a:lnSpc>
                  <a:spcPct val="1300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2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python train.py --batch 10 --epoch 50 --data E:\AiProject\yolov5-ver5\datasets\team1-maskAdd/data.yaml --weights yolov5l.pt --</a:t>
              </a:r>
              <a:r>
                <a:rPr lang="en-US" altLang="ko-KR" sz="20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img</a:t>
              </a:r>
              <a:r>
                <a:rPr lang="en-US" altLang="ko-KR" sz="2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640 --name T1MaskV5lB10E50PScr-high</a:t>
              </a:r>
              <a:endParaRPr lang="en-US" altLang="ko-KR" sz="36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2" name="Google Shape;530;g250d2581b06_0_0">
            <a:extLst>
              <a:ext uri="{FF2B5EF4-FFF2-40B4-BE49-F238E27FC236}">
                <a16:creationId xmlns:a16="http://schemas.microsoft.com/office/drawing/2014/main" id="{DD6DACD9-2F16-0A5C-B98F-DEF2D2528EE4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77842" y="3933150"/>
            <a:ext cx="14990640" cy="775912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531;g250d2581b06_0_0">
            <a:extLst>
              <a:ext uri="{FF2B5EF4-FFF2-40B4-BE49-F238E27FC236}">
                <a16:creationId xmlns:a16="http://schemas.microsoft.com/office/drawing/2014/main" id="{656F2547-6B4E-C6AD-CEF9-DA06BB2C9108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r="42726"/>
          <a:stretch/>
        </p:blipFill>
        <p:spPr>
          <a:xfrm>
            <a:off x="1777841" y="4903321"/>
            <a:ext cx="14990639" cy="1585059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3514008F-8E3F-1168-3038-635253644FAC}"/>
              </a:ext>
            </a:extLst>
          </p:cNvPr>
          <p:cNvSpPr/>
          <p:nvPr/>
        </p:nvSpPr>
        <p:spPr>
          <a:xfrm>
            <a:off x="12640235" y="4901904"/>
            <a:ext cx="3993776" cy="36934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Google Shape;532;g250d2581b06_0_0">
            <a:extLst>
              <a:ext uri="{FF2B5EF4-FFF2-40B4-BE49-F238E27FC236}">
                <a16:creationId xmlns:a16="http://schemas.microsoft.com/office/drawing/2014/main" id="{6ABE0D8F-6B15-B279-437E-AC2A87B5E748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777841" y="6673758"/>
            <a:ext cx="10969971" cy="1493642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499;g250c68acd70_1_44">
            <a:extLst>
              <a:ext uri="{FF2B5EF4-FFF2-40B4-BE49-F238E27FC236}">
                <a16:creationId xmlns:a16="http://schemas.microsoft.com/office/drawing/2014/main" id="{2F99DA24-FBE7-EF5C-D7ED-1845EC80F2A4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624482" y="8246008"/>
            <a:ext cx="10033852" cy="1805308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529;g250d2581b06_0_0">
            <a:extLst>
              <a:ext uri="{FF2B5EF4-FFF2-40B4-BE49-F238E27FC236}">
                <a16:creationId xmlns:a16="http://schemas.microsoft.com/office/drawing/2014/main" id="{5D264029-BCB7-922F-8E7E-297EB372F6E6}"/>
              </a:ext>
            </a:extLst>
          </p:cNvPr>
          <p:cNvSpPr txBox="1"/>
          <p:nvPr/>
        </p:nvSpPr>
        <p:spPr>
          <a:xfrm>
            <a:off x="1028700" y="8453037"/>
            <a:ext cx="6579524" cy="15548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43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yolov5l, </a:t>
            </a:r>
            <a:r>
              <a:rPr lang="en-US" sz="2400" b="1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scrach</a:t>
            </a:r>
            <a:r>
              <a:rPr lang="en-US" sz="24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-high </a:t>
            </a:r>
            <a:r>
              <a:rPr lang="ko-KR" altLang="en-US" sz="24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조건이</a:t>
            </a:r>
            <a:r>
              <a:rPr lang="en-US" sz="24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2400" b="1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mAP값이</a:t>
            </a:r>
            <a:r>
              <a:rPr lang="en-US" sz="24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2400" b="1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높음</a:t>
            </a:r>
            <a:r>
              <a:rPr lang="en-US" sz="24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.</a:t>
            </a:r>
          </a:p>
          <a:p>
            <a:pPr marL="0" marR="0" lvl="0" indent="0" algn="l" rtl="0">
              <a:lnSpc>
                <a:spcPct val="143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Model3</a:t>
            </a:r>
            <a:r>
              <a:rPr lang="ko-KR" altLang="en-US" sz="24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과 비교</a:t>
            </a:r>
            <a:r>
              <a:rPr lang="en-US" altLang="ko-KR" sz="24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(yolov5l, scratch-low)</a:t>
            </a:r>
            <a:endParaRPr sz="24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4375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4" name="표 12">
            <a:extLst>
              <a:ext uri="{FF2B5EF4-FFF2-40B4-BE49-F238E27FC236}">
                <a16:creationId xmlns:a16="http://schemas.microsoft.com/office/drawing/2014/main" id="{650FED70-EB13-F0E7-714F-8D2498099D87}"/>
              </a:ext>
            </a:extLst>
          </p:cNvPr>
          <p:cNvGraphicFramePr>
            <a:graphicFrameLocks noGrp="1"/>
          </p:cNvGraphicFramePr>
          <p:nvPr/>
        </p:nvGraphicFramePr>
        <p:xfrm>
          <a:off x="3962399" y="1081468"/>
          <a:ext cx="12192000" cy="768952"/>
        </p:xfrm>
        <a:graphic>
          <a:graphicData uri="http://schemas.openxmlformats.org/drawingml/2006/table">
            <a:tbl>
              <a:tblPr firstRow="1" bandRow="1"/>
              <a:tblGrid>
                <a:gridCol w="1524000">
                  <a:extLst>
                    <a:ext uri="{9D8B030D-6E8A-4147-A177-3AD203B41FA5}">
                      <a16:colId xmlns:a16="http://schemas.microsoft.com/office/drawing/2014/main" val="291337975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81450999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428357194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329936884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6351543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58064781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97170733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168800990"/>
                    </a:ext>
                  </a:extLst>
                </a:gridCol>
              </a:tblGrid>
              <a:tr h="38447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/>
                        <a:t>DataSet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weights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/>
                        <a:t>hyp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/>
                        <a:t>Img</a:t>
                      </a:r>
                      <a:r>
                        <a:rPr lang="en-US" altLang="ko-KR" sz="1600" dirty="0"/>
                        <a:t> size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Optimizer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Batch size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Epoch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비고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50050618"/>
                  </a:ext>
                </a:extLst>
              </a:tr>
              <a:tr h="38447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Add1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ylolv5l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high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640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SGD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10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50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804988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703200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10"/>
          <p:cNvSpPr/>
          <p:nvPr/>
        </p:nvSpPr>
        <p:spPr>
          <a:xfrm>
            <a:off x="9773992" y="-7884342"/>
            <a:ext cx="15768684" cy="15768684"/>
          </a:xfrm>
          <a:custGeom>
            <a:avLst/>
            <a:gdLst/>
            <a:ahLst/>
            <a:cxnLst/>
            <a:rect l="l" t="t" r="r" b="b"/>
            <a:pathLst>
              <a:path w="15768684" h="15768684" extrusionOk="0">
                <a:moveTo>
                  <a:pt x="0" y="0"/>
                </a:moveTo>
                <a:lnTo>
                  <a:pt x="15768684" y="0"/>
                </a:lnTo>
                <a:lnTo>
                  <a:pt x="15768684" y="15768684"/>
                </a:lnTo>
                <a:lnTo>
                  <a:pt x="0" y="1576868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66" name="Google Shape;266;p10"/>
          <p:cNvSpPr txBox="1"/>
          <p:nvPr/>
        </p:nvSpPr>
        <p:spPr>
          <a:xfrm>
            <a:off x="1031130" y="495300"/>
            <a:ext cx="10467355" cy="1479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7777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Model</a:t>
            </a:r>
            <a:r>
              <a:rPr lang="ko-KR" altLang="en-US" sz="54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ko-KR" sz="54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6.</a:t>
            </a:r>
            <a:r>
              <a:rPr lang="ko-KR" altLang="en-US" sz="54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5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67" name="Google Shape;267;p10"/>
          <p:cNvGrpSpPr/>
          <p:nvPr/>
        </p:nvGrpSpPr>
        <p:grpSpPr>
          <a:xfrm>
            <a:off x="1028700" y="2019300"/>
            <a:ext cx="15605311" cy="1834669"/>
            <a:chOff x="0" y="0"/>
            <a:chExt cx="20807077" cy="2446225"/>
          </a:xfrm>
        </p:grpSpPr>
        <p:sp>
          <p:nvSpPr>
            <p:cNvPr id="268" name="Google Shape;268;p10"/>
            <p:cNvSpPr/>
            <p:nvPr/>
          </p:nvSpPr>
          <p:spPr>
            <a:xfrm>
              <a:off x="0" y="0"/>
              <a:ext cx="657222" cy="657222"/>
            </a:xfrm>
            <a:custGeom>
              <a:avLst/>
              <a:gdLst/>
              <a:ahLst/>
              <a:cxnLst/>
              <a:rect l="l" t="t" r="r" b="b"/>
              <a:pathLst>
                <a:path w="657222" h="657222" extrusionOk="0">
                  <a:moveTo>
                    <a:pt x="0" y="0"/>
                  </a:moveTo>
                  <a:lnTo>
                    <a:pt x="657222" y="0"/>
                  </a:lnTo>
                  <a:lnTo>
                    <a:pt x="657222" y="657222"/>
                  </a:lnTo>
                  <a:lnTo>
                    <a:pt x="0" y="657222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269" name="Google Shape;269;p10"/>
            <p:cNvSpPr txBox="1"/>
            <p:nvPr/>
          </p:nvSpPr>
          <p:spPr>
            <a:xfrm>
              <a:off x="998856" y="45824"/>
              <a:ext cx="19808221" cy="24004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300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2599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목적 </a:t>
              </a:r>
              <a:r>
                <a:rPr lang="en-US" altLang="ko-KR" sz="2599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:</a:t>
              </a:r>
              <a:endParaRPr lang="en-US" altLang="ko-KR" sz="2599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lnSpc>
                  <a:spcPct val="1300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0" i="0" u="none" strike="noStrike" cap="none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학습명령어</a:t>
              </a:r>
              <a:r>
                <a:rPr lang="en-US" sz="24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: </a:t>
              </a:r>
            </a:p>
            <a:p>
              <a:pPr marL="0" marR="0" lvl="0" indent="0" algn="l" rtl="0">
                <a:lnSpc>
                  <a:spcPct val="1300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2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python train.py --batch 30 --epoch 100 --data E:\AiProject\yolov5-ver5\datasets\team1-maskAdd/data.yaml --weights yolov5s.pt --</a:t>
              </a:r>
              <a:r>
                <a:rPr lang="en-US" altLang="ko-KR" sz="20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img</a:t>
              </a:r>
              <a:r>
                <a:rPr lang="en-US" altLang="ko-KR" sz="2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640 --name T1MaskV5sB30E100PScr-high</a:t>
              </a:r>
              <a:endParaRPr lang="en-US" altLang="ko-KR" sz="36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11" name="Google Shape;546;g250d2581b06_0_19">
            <a:extLst>
              <a:ext uri="{FF2B5EF4-FFF2-40B4-BE49-F238E27FC236}">
                <a16:creationId xmlns:a16="http://schemas.microsoft.com/office/drawing/2014/main" id="{F9C00CB6-3BE6-B819-85B4-91C3D811D385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77842" y="6063346"/>
            <a:ext cx="11440617" cy="2024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547;g250d2581b06_0_19">
            <a:extLst>
              <a:ext uri="{FF2B5EF4-FFF2-40B4-BE49-F238E27FC236}">
                <a16:creationId xmlns:a16="http://schemas.microsoft.com/office/drawing/2014/main" id="{683A7F7D-614F-30DF-2A88-6EC5DE1D90A2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77842" y="3933150"/>
            <a:ext cx="14856169" cy="7689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548;g250d2581b06_0_19">
            <a:extLst>
              <a:ext uri="{FF2B5EF4-FFF2-40B4-BE49-F238E27FC236}">
                <a16:creationId xmlns:a16="http://schemas.microsoft.com/office/drawing/2014/main" id="{65AE606B-D7FE-CA70-8619-15055554FDBA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r="42286"/>
          <a:stretch/>
        </p:blipFill>
        <p:spPr>
          <a:xfrm>
            <a:off x="1777842" y="4774140"/>
            <a:ext cx="14856169" cy="122714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2" name="표 12">
            <a:extLst>
              <a:ext uri="{FF2B5EF4-FFF2-40B4-BE49-F238E27FC236}">
                <a16:creationId xmlns:a16="http://schemas.microsoft.com/office/drawing/2014/main" id="{4498EA8E-0D98-99C9-768F-4C863AFE4129}"/>
              </a:ext>
            </a:extLst>
          </p:cNvPr>
          <p:cNvGraphicFramePr>
            <a:graphicFrameLocks noGrp="1"/>
          </p:cNvGraphicFramePr>
          <p:nvPr/>
        </p:nvGraphicFramePr>
        <p:xfrm>
          <a:off x="3962399" y="1081468"/>
          <a:ext cx="12192000" cy="768952"/>
        </p:xfrm>
        <a:graphic>
          <a:graphicData uri="http://schemas.openxmlformats.org/drawingml/2006/table">
            <a:tbl>
              <a:tblPr firstRow="1" bandRow="1"/>
              <a:tblGrid>
                <a:gridCol w="1524000">
                  <a:extLst>
                    <a:ext uri="{9D8B030D-6E8A-4147-A177-3AD203B41FA5}">
                      <a16:colId xmlns:a16="http://schemas.microsoft.com/office/drawing/2014/main" val="291337975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81450999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428357194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329936884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6351543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58064781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97170733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168800990"/>
                    </a:ext>
                  </a:extLst>
                </a:gridCol>
              </a:tblGrid>
              <a:tr h="38447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/>
                        <a:t>DataSet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weights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/>
                        <a:t>hyp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/>
                        <a:t>Img</a:t>
                      </a:r>
                      <a:r>
                        <a:rPr lang="en-US" altLang="ko-KR" sz="1600" dirty="0"/>
                        <a:t> size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Optimizer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Batch size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Epoch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비고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50050618"/>
                  </a:ext>
                </a:extLst>
              </a:tr>
              <a:tr h="38447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Add1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ylolv5s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high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640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SGD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30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100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804988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68223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10"/>
          <p:cNvSpPr/>
          <p:nvPr/>
        </p:nvSpPr>
        <p:spPr>
          <a:xfrm>
            <a:off x="9773992" y="-7884342"/>
            <a:ext cx="15768684" cy="15768684"/>
          </a:xfrm>
          <a:custGeom>
            <a:avLst/>
            <a:gdLst/>
            <a:ahLst/>
            <a:cxnLst/>
            <a:rect l="l" t="t" r="r" b="b"/>
            <a:pathLst>
              <a:path w="15768684" h="15768684" extrusionOk="0">
                <a:moveTo>
                  <a:pt x="0" y="0"/>
                </a:moveTo>
                <a:lnTo>
                  <a:pt x="15768684" y="0"/>
                </a:lnTo>
                <a:lnTo>
                  <a:pt x="15768684" y="15768684"/>
                </a:lnTo>
                <a:lnTo>
                  <a:pt x="0" y="1576868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66" name="Google Shape;266;p10"/>
          <p:cNvSpPr txBox="1"/>
          <p:nvPr/>
        </p:nvSpPr>
        <p:spPr>
          <a:xfrm>
            <a:off x="1031130" y="495300"/>
            <a:ext cx="10467355" cy="1479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7777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Model</a:t>
            </a:r>
            <a:r>
              <a:rPr lang="ko-KR" altLang="en-US" sz="54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ko-KR" sz="54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7.</a:t>
            </a:r>
            <a:r>
              <a:rPr lang="ko-KR" altLang="en-US" sz="54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5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Google Shape;563;g250d2581b06_0_39">
            <a:extLst>
              <a:ext uri="{FF2B5EF4-FFF2-40B4-BE49-F238E27FC236}">
                <a16:creationId xmlns:a16="http://schemas.microsoft.com/office/drawing/2014/main" id="{FE0DEE55-D484-A48F-CA3D-7A7685655750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73535" y="6040083"/>
            <a:ext cx="11678013" cy="199231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7" name="Google Shape;267;p10"/>
          <p:cNvGrpSpPr/>
          <p:nvPr/>
        </p:nvGrpSpPr>
        <p:grpSpPr>
          <a:xfrm>
            <a:off x="1028700" y="2019300"/>
            <a:ext cx="15605311" cy="1834669"/>
            <a:chOff x="0" y="0"/>
            <a:chExt cx="20807077" cy="2446225"/>
          </a:xfrm>
        </p:grpSpPr>
        <p:sp>
          <p:nvSpPr>
            <p:cNvPr id="268" name="Google Shape;268;p10"/>
            <p:cNvSpPr/>
            <p:nvPr/>
          </p:nvSpPr>
          <p:spPr>
            <a:xfrm>
              <a:off x="0" y="0"/>
              <a:ext cx="657222" cy="657222"/>
            </a:xfrm>
            <a:custGeom>
              <a:avLst/>
              <a:gdLst/>
              <a:ahLst/>
              <a:cxnLst/>
              <a:rect l="l" t="t" r="r" b="b"/>
              <a:pathLst>
                <a:path w="657222" h="657222" extrusionOk="0">
                  <a:moveTo>
                    <a:pt x="0" y="0"/>
                  </a:moveTo>
                  <a:lnTo>
                    <a:pt x="657222" y="0"/>
                  </a:lnTo>
                  <a:lnTo>
                    <a:pt x="657222" y="657222"/>
                  </a:lnTo>
                  <a:lnTo>
                    <a:pt x="0" y="657222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269" name="Google Shape;269;p10"/>
            <p:cNvSpPr txBox="1"/>
            <p:nvPr/>
          </p:nvSpPr>
          <p:spPr>
            <a:xfrm>
              <a:off x="998856" y="45824"/>
              <a:ext cx="19808221" cy="24004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300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2599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목적 </a:t>
              </a:r>
              <a:r>
                <a:rPr lang="en-US" altLang="ko-KR" sz="2599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:  weights=</a:t>
              </a:r>
              <a:r>
                <a:rPr lang="en-US" altLang="ko-KR" sz="2599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yolov5l, </a:t>
              </a:r>
              <a:r>
                <a:rPr lang="en-US" altLang="ko-KR" sz="2599" dirty="0" err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hyp</a:t>
              </a:r>
              <a:r>
                <a:rPr lang="en-US" altLang="ko-KR" sz="2599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=</a:t>
              </a:r>
              <a:r>
                <a:rPr lang="en-US" altLang="ko-KR" sz="2599" dirty="0" err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hyp.VOC.yaml</a:t>
              </a:r>
              <a:r>
                <a:rPr lang="en-US" altLang="ko-KR" sz="2599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</a:p>
            <a:p>
              <a:pPr marL="0" marR="0" lvl="0" indent="0" algn="l" rtl="0">
                <a:lnSpc>
                  <a:spcPct val="1300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0" i="0" u="none" strike="noStrike" cap="none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학습명령어</a:t>
              </a:r>
              <a:r>
                <a:rPr lang="en-US" sz="24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: </a:t>
              </a:r>
            </a:p>
            <a:p>
              <a:pPr marL="0" marR="0" lvl="0" indent="0" algn="l" rtl="0">
                <a:lnSpc>
                  <a:spcPct val="1300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2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python train.py --batch 10 --epoch 50 --data E:\AiProject\yolov5-ver5\datasets\team1-maskAdd/data.yaml --weights yolov5l.pt --</a:t>
              </a:r>
              <a:r>
                <a:rPr lang="en-US" altLang="ko-KR" sz="20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img</a:t>
              </a:r>
              <a:r>
                <a:rPr lang="en-US" altLang="ko-KR" sz="2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640 --name T1MaskV5lB10E50PScr-VOC</a:t>
              </a:r>
              <a:endParaRPr lang="en-US" altLang="ko-KR" sz="36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3" name="Google Shape;564;g250d2581b06_0_39">
            <a:extLst>
              <a:ext uri="{FF2B5EF4-FFF2-40B4-BE49-F238E27FC236}">
                <a16:creationId xmlns:a16="http://schemas.microsoft.com/office/drawing/2014/main" id="{837EFDDF-6D23-88AD-C385-536C4DAD3D65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15915" y="3953321"/>
            <a:ext cx="14856169" cy="105899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6" name="표 12">
            <a:extLst>
              <a:ext uri="{FF2B5EF4-FFF2-40B4-BE49-F238E27FC236}">
                <a16:creationId xmlns:a16="http://schemas.microsoft.com/office/drawing/2014/main" id="{175C0495-FE9C-FF36-EA2C-0E01CE53B7A1}"/>
              </a:ext>
            </a:extLst>
          </p:cNvPr>
          <p:cNvGraphicFramePr>
            <a:graphicFrameLocks noGrp="1"/>
          </p:cNvGraphicFramePr>
          <p:nvPr/>
        </p:nvGraphicFramePr>
        <p:xfrm>
          <a:off x="3962399" y="1081468"/>
          <a:ext cx="12192000" cy="768952"/>
        </p:xfrm>
        <a:graphic>
          <a:graphicData uri="http://schemas.openxmlformats.org/drawingml/2006/table">
            <a:tbl>
              <a:tblPr firstRow="1" bandRow="1"/>
              <a:tblGrid>
                <a:gridCol w="1524000">
                  <a:extLst>
                    <a:ext uri="{9D8B030D-6E8A-4147-A177-3AD203B41FA5}">
                      <a16:colId xmlns:a16="http://schemas.microsoft.com/office/drawing/2014/main" val="291337975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81450999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428357194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329936884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6351543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58064781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97170733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168800990"/>
                    </a:ext>
                  </a:extLst>
                </a:gridCol>
              </a:tblGrid>
              <a:tr h="38447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/>
                        <a:t>DataSet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weights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/>
                        <a:t>hyp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/>
                        <a:t>Img</a:t>
                      </a:r>
                      <a:r>
                        <a:rPr lang="en-US" altLang="ko-KR" sz="1600" dirty="0"/>
                        <a:t> size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Optimizer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Batch size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Epoch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비고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50050618"/>
                  </a:ext>
                </a:extLst>
              </a:tr>
              <a:tr h="38447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Add1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ylolv5l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VOC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640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SGD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10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100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804988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300229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10"/>
          <p:cNvSpPr/>
          <p:nvPr/>
        </p:nvSpPr>
        <p:spPr>
          <a:xfrm>
            <a:off x="9773992" y="-7884342"/>
            <a:ext cx="15768684" cy="15768684"/>
          </a:xfrm>
          <a:custGeom>
            <a:avLst/>
            <a:gdLst/>
            <a:ahLst/>
            <a:cxnLst/>
            <a:rect l="l" t="t" r="r" b="b"/>
            <a:pathLst>
              <a:path w="15768684" h="15768684" extrusionOk="0">
                <a:moveTo>
                  <a:pt x="0" y="0"/>
                </a:moveTo>
                <a:lnTo>
                  <a:pt x="15768684" y="0"/>
                </a:lnTo>
                <a:lnTo>
                  <a:pt x="15768684" y="15768684"/>
                </a:lnTo>
                <a:lnTo>
                  <a:pt x="0" y="1576868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66" name="Google Shape;266;p10"/>
          <p:cNvSpPr txBox="1"/>
          <p:nvPr/>
        </p:nvSpPr>
        <p:spPr>
          <a:xfrm>
            <a:off x="1031130" y="495300"/>
            <a:ext cx="10467355" cy="1479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7777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Model</a:t>
            </a:r>
            <a:r>
              <a:rPr lang="ko-KR" altLang="en-US" sz="54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ko-KR" sz="5400" dirty="0">
                <a:latin typeface="Calibri"/>
                <a:ea typeface="Calibri"/>
                <a:cs typeface="Calibri"/>
                <a:sym typeface="Calibri"/>
              </a:rPr>
              <a:t>8</a:t>
            </a:r>
            <a:r>
              <a:rPr lang="en-US" altLang="ko-KR" sz="54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r>
              <a:rPr lang="ko-KR" altLang="en-US" sz="54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5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" name="Google Shape;578;g250d2581b06_0_54">
            <a:extLst>
              <a:ext uri="{FF2B5EF4-FFF2-40B4-BE49-F238E27FC236}">
                <a16:creationId xmlns:a16="http://schemas.microsoft.com/office/drawing/2014/main" id="{15AEDD6D-0028-ABCF-E6EB-5FC14E5EAB5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77842" y="5143500"/>
            <a:ext cx="14493099" cy="253295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7" name="Google Shape;267;p10"/>
          <p:cNvGrpSpPr/>
          <p:nvPr/>
        </p:nvGrpSpPr>
        <p:grpSpPr>
          <a:xfrm>
            <a:off x="1028700" y="2019300"/>
            <a:ext cx="15605311" cy="1834669"/>
            <a:chOff x="0" y="0"/>
            <a:chExt cx="20807077" cy="2446224"/>
          </a:xfrm>
        </p:grpSpPr>
        <p:sp>
          <p:nvSpPr>
            <p:cNvPr id="268" name="Google Shape;268;p10"/>
            <p:cNvSpPr/>
            <p:nvPr/>
          </p:nvSpPr>
          <p:spPr>
            <a:xfrm>
              <a:off x="0" y="0"/>
              <a:ext cx="657222" cy="657222"/>
            </a:xfrm>
            <a:custGeom>
              <a:avLst/>
              <a:gdLst/>
              <a:ahLst/>
              <a:cxnLst/>
              <a:rect l="l" t="t" r="r" b="b"/>
              <a:pathLst>
                <a:path w="657222" h="657222" extrusionOk="0">
                  <a:moveTo>
                    <a:pt x="0" y="0"/>
                  </a:moveTo>
                  <a:lnTo>
                    <a:pt x="657222" y="0"/>
                  </a:lnTo>
                  <a:lnTo>
                    <a:pt x="657222" y="657222"/>
                  </a:lnTo>
                  <a:lnTo>
                    <a:pt x="0" y="657222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269" name="Google Shape;269;p10"/>
            <p:cNvSpPr txBox="1"/>
            <p:nvPr/>
          </p:nvSpPr>
          <p:spPr>
            <a:xfrm>
              <a:off x="998856" y="45824"/>
              <a:ext cx="19808221" cy="24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300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2599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목적 </a:t>
              </a:r>
              <a:r>
                <a:rPr lang="en-US" altLang="ko-KR" sz="2599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:</a:t>
              </a:r>
              <a:endParaRPr lang="en-US" altLang="ko-KR" sz="2599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lnSpc>
                  <a:spcPct val="1300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0" i="0" u="none" strike="noStrike" cap="none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학습명령어</a:t>
              </a:r>
              <a:r>
                <a:rPr lang="en-US" sz="24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: </a:t>
              </a:r>
            </a:p>
            <a:p>
              <a:pPr marL="0" marR="0" lvl="0" indent="0" algn="l" rtl="0">
                <a:lnSpc>
                  <a:spcPct val="1300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2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python train.py --batch 10 --epoch 50 --data E:\AiProject\yolov5-ver5\datasets\team1-maskAdd/data.yaml --weights yolov5l.pt --</a:t>
              </a:r>
              <a:r>
                <a:rPr lang="en-US" altLang="ko-KR" sz="20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img</a:t>
              </a:r>
              <a:r>
                <a:rPr lang="en-US" altLang="ko-KR" sz="2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640 --name T1MaskV5lB10E50PScr-noA</a:t>
              </a:r>
              <a:endParaRPr lang="en-US" sz="20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aphicFrame>
        <p:nvGraphicFramePr>
          <p:cNvPr id="6" name="표 12">
            <a:extLst>
              <a:ext uri="{FF2B5EF4-FFF2-40B4-BE49-F238E27FC236}">
                <a16:creationId xmlns:a16="http://schemas.microsoft.com/office/drawing/2014/main" id="{175C0495-FE9C-FF36-EA2C-0E01CE53B7A1}"/>
              </a:ext>
            </a:extLst>
          </p:cNvPr>
          <p:cNvGraphicFramePr>
            <a:graphicFrameLocks noGrp="1"/>
          </p:cNvGraphicFramePr>
          <p:nvPr/>
        </p:nvGraphicFramePr>
        <p:xfrm>
          <a:off x="3962399" y="1081468"/>
          <a:ext cx="12192000" cy="963596"/>
        </p:xfrm>
        <a:graphic>
          <a:graphicData uri="http://schemas.openxmlformats.org/drawingml/2006/table">
            <a:tbl>
              <a:tblPr firstRow="1" bandRow="1"/>
              <a:tblGrid>
                <a:gridCol w="1524000">
                  <a:extLst>
                    <a:ext uri="{9D8B030D-6E8A-4147-A177-3AD203B41FA5}">
                      <a16:colId xmlns:a16="http://schemas.microsoft.com/office/drawing/2014/main" val="291337975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81450999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428357194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329936884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6351543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58064781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97170733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168800990"/>
                    </a:ext>
                  </a:extLst>
                </a:gridCol>
              </a:tblGrid>
              <a:tr h="38447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/>
                        <a:t>DataSet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weights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/>
                        <a:t>hyp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/>
                        <a:t>Img</a:t>
                      </a:r>
                      <a:r>
                        <a:rPr lang="en-US" altLang="ko-KR" sz="1600" dirty="0"/>
                        <a:t> size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Optimizer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Batch size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Epoch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비고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50050618"/>
                  </a:ext>
                </a:extLst>
              </a:tr>
              <a:tr h="38447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Add1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ylolv5l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No-augmentation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640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SGD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10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50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80498844"/>
                  </a:ext>
                </a:extLst>
              </a:tr>
            </a:tbl>
          </a:graphicData>
        </a:graphic>
      </p:graphicFrame>
      <p:pic>
        <p:nvPicPr>
          <p:cNvPr id="10" name="Google Shape;579;g250d2581b06_0_54">
            <a:extLst>
              <a:ext uri="{FF2B5EF4-FFF2-40B4-BE49-F238E27FC236}">
                <a16:creationId xmlns:a16="http://schemas.microsoft.com/office/drawing/2014/main" id="{8FB6DCE8-78BF-662B-0599-249953822B19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77842" y="4057216"/>
            <a:ext cx="14977193" cy="104840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938820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10"/>
          <p:cNvSpPr/>
          <p:nvPr/>
        </p:nvSpPr>
        <p:spPr>
          <a:xfrm>
            <a:off x="9773992" y="-7884342"/>
            <a:ext cx="15768684" cy="15768684"/>
          </a:xfrm>
          <a:custGeom>
            <a:avLst/>
            <a:gdLst/>
            <a:ahLst/>
            <a:cxnLst/>
            <a:rect l="l" t="t" r="r" b="b"/>
            <a:pathLst>
              <a:path w="15768684" h="15768684" extrusionOk="0">
                <a:moveTo>
                  <a:pt x="0" y="0"/>
                </a:moveTo>
                <a:lnTo>
                  <a:pt x="15768684" y="0"/>
                </a:lnTo>
                <a:lnTo>
                  <a:pt x="15768684" y="15768684"/>
                </a:lnTo>
                <a:lnTo>
                  <a:pt x="0" y="1576868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66" name="Google Shape;266;p10"/>
          <p:cNvSpPr txBox="1"/>
          <p:nvPr/>
        </p:nvSpPr>
        <p:spPr>
          <a:xfrm>
            <a:off x="1031130" y="495300"/>
            <a:ext cx="10467355" cy="1479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7777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Model</a:t>
            </a:r>
            <a:r>
              <a:rPr lang="ko-KR" altLang="en-US" sz="54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ko-KR" sz="54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9.</a:t>
            </a:r>
            <a:r>
              <a:rPr lang="ko-KR" altLang="en-US" sz="54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5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67" name="Google Shape;267;p10"/>
          <p:cNvGrpSpPr/>
          <p:nvPr/>
        </p:nvGrpSpPr>
        <p:grpSpPr>
          <a:xfrm>
            <a:off x="1028700" y="2019300"/>
            <a:ext cx="15605311" cy="1834669"/>
            <a:chOff x="0" y="0"/>
            <a:chExt cx="20807077" cy="2446224"/>
          </a:xfrm>
        </p:grpSpPr>
        <p:sp>
          <p:nvSpPr>
            <p:cNvPr id="268" name="Google Shape;268;p10"/>
            <p:cNvSpPr/>
            <p:nvPr/>
          </p:nvSpPr>
          <p:spPr>
            <a:xfrm>
              <a:off x="0" y="0"/>
              <a:ext cx="657222" cy="657222"/>
            </a:xfrm>
            <a:custGeom>
              <a:avLst/>
              <a:gdLst/>
              <a:ahLst/>
              <a:cxnLst/>
              <a:rect l="l" t="t" r="r" b="b"/>
              <a:pathLst>
                <a:path w="657222" h="657222" extrusionOk="0">
                  <a:moveTo>
                    <a:pt x="0" y="0"/>
                  </a:moveTo>
                  <a:lnTo>
                    <a:pt x="657222" y="0"/>
                  </a:lnTo>
                  <a:lnTo>
                    <a:pt x="657222" y="657222"/>
                  </a:lnTo>
                  <a:lnTo>
                    <a:pt x="0" y="657222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269" name="Google Shape;269;p10"/>
            <p:cNvSpPr txBox="1"/>
            <p:nvPr/>
          </p:nvSpPr>
          <p:spPr>
            <a:xfrm>
              <a:off x="998856" y="45824"/>
              <a:ext cx="19808221" cy="24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300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2599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목적 </a:t>
              </a:r>
              <a:r>
                <a:rPr lang="en-US" altLang="ko-KR" sz="2599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:</a:t>
              </a:r>
              <a:endParaRPr lang="en-US" altLang="ko-KR" sz="2599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lnSpc>
                  <a:spcPct val="1300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0" i="0" u="none" strike="noStrike" cap="none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학습명령어</a:t>
              </a:r>
              <a:r>
                <a:rPr lang="en-US" sz="24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: </a:t>
              </a:r>
            </a:p>
            <a:p>
              <a:pPr marL="0" marR="0" lvl="0" indent="0" algn="l" rtl="0">
                <a:lnSpc>
                  <a:spcPct val="1300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2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python train.py --batch 5 --epoch 50 --data E:\AiProject\yolov5-ver5\datasets\team1-maskAdd/data.yaml --weights yolov5x.pt --</a:t>
              </a:r>
              <a:r>
                <a:rPr lang="en-US" altLang="ko-KR" sz="20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img</a:t>
              </a:r>
              <a:r>
                <a:rPr lang="en-US" altLang="ko-KR" sz="2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640 --name T1MaskV5xB5E50PScr-high</a:t>
              </a:r>
              <a:endParaRPr lang="en-US" sz="20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3" name="Google Shape;593;g250d2581b06_0_95">
            <a:extLst>
              <a:ext uri="{FF2B5EF4-FFF2-40B4-BE49-F238E27FC236}">
                <a16:creationId xmlns:a16="http://schemas.microsoft.com/office/drawing/2014/main" id="{26D4F71A-93C6-8D16-9472-69D4C4014AB5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49724" y="5290790"/>
            <a:ext cx="14856169" cy="247925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6" name="표 12">
            <a:extLst>
              <a:ext uri="{FF2B5EF4-FFF2-40B4-BE49-F238E27FC236}">
                <a16:creationId xmlns:a16="http://schemas.microsoft.com/office/drawing/2014/main" id="{175C0495-FE9C-FF36-EA2C-0E01CE53B7A1}"/>
              </a:ext>
            </a:extLst>
          </p:cNvPr>
          <p:cNvGraphicFramePr>
            <a:graphicFrameLocks noGrp="1"/>
          </p:cNvGraphicFramePr>
          <p:nvPr/>
        </p:nvGraphicFramePr>
        <p:xfrm>
          <a:off x="3962399" y="1081468"/>
          <a:ext cx="12192000" cy="768952"/>
        </p:xfrm>
        <a:graphic>
          <a:graphicData uri="http://schemas.openxmlformats.org/drawingml/2006/table">
            <a:tbl>
              <a:tblPr firstRow="1" bandRow="1"/>
              <a:tblGrid>
                <a:gridCol w="1524000">
                  <a:extLst>
                    <a:ext uri="{9D8B030D-6E8A-4147-A177-3AD203B41FA5}">
                      <a16:colId xmlns:a16="http://schemas.microsoft.com/office/drawing/2014/main" val="291337975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81450999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428357194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329936884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6351543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58064781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97170733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168800990"/>
                    </a:ext>
                  </a:extLst>
                </a:gridCol>
              </a:tblGrid>
              <a:tr h="38447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/>
                        <a:t>DataSet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weights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/>
                        <a:t>hyp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/>
                        <a:t>Img</a:t>
                      </a:r>
                      <a:r>
                        <a:rPr lang="en-US" altLang="ko-KR" sz="1600" dirty="0"/>
                        <a:t> size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Optimizer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Batch size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Epoch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비고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50050618"/>
                  </a:ext>
                </a:extLst>
              </a:tr>
              <a:tr h="38447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Add1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ylolv5x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high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640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SGD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5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50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80498844"/>
                  </a:ext>
                </a:extLst>
              </a:tr>
            </a:tbl>
          </a:graphicData>
        </a:graphic>
      </p:graphicFrame>
      <p:pic>
        <p:nvPicPr>
          <p:cNvPr id="2" name="Google Shape;594;g250d2581b06_0_95">
            <a:extLst>
              <a:ext uri="{FF2B5EF4-FFF2-40B4-BE49-F238E27FC236}">
                <a16:creationId xmlns:a16="http://schemas.microsoft.com/office/drawing/2014/main" id="{5208B16E-8A52-7E71-1F87-D796A281F93C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77842" y="4057217"/>
            <a:ext cx="14856169" cy="10303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839197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10"/>
          <p:cNvSpPr/>
          <p:nvPr/>
        </p:nvSpPr>
        <p:spPr>
          <a:xfrm>
            <a:off x="9773992" y="-7884342"/>
            <a:ext cx="15768684" cy="15768684"/>
          </a:xfrm>
          <a:custGeom>
            <a:avLst/>
            <a:gdLst/>
            <a:ahLst/>
            <a:cxnLst/>
            <a:rect l="l" t="t" r="r" b="b"/>
            <a:pathLst>
              <a:path w="15768684" h="15768684" extrusionOk="0">
                <a:moveTo>
                  <a:pt x="0" y="0"/>
                </a:moveTo>
                <a:lnTo>
                  <a:pt x="15768684" y="0"/>
                </a:lnTo>
                <a:lnTo>
                  <a:pt x="15768684" y="15768684"/>
                </a:lnTo>
                <a:lnTo>
                  <a:pt x="0" y="1576868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66" name="Google Shape;266;p10"/>
          <p:cNvSpPr txBox="1"/>
          <p:nvPr/>
        </p:nvSpPr>
        <p:spPr>
          <a:xfrm>
            <a:off x="1031130" y="495300"/>
            <a:ext cx="10467355" cy="1479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7777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Model</a:t>
            </a:r>
            <a:r>
              <a:rPr lang="ko-KR" altLang="en-US" sz="54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ko-KR" sz="54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10.</a:t>
            </a:r>
            <a:r>
              <a:rPr lang="ko-KR" altLang="en-US" sz="54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5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67" name="Google Shape;267;p10"/>
          <p:cNvGrpSpPr/>
          <p:nvPr/>
        </p:nvGrpSpPr>
        <p:grpSpPr>
          <a:xfrm>
            <a:off x="1028700" y="2019300"/>
            <a:ext cx="15605311" cy="1834669"/>
            <a:chOff x="0" y="0"/>
            <a:chExt cx="20807077" cy="2446224"/>
          </a:xfrm>
        </p:grpSpPr>
        <p:sp>
          <p:nvSpPr>
            <p:cNvPr id="268" name="Google Shape;268;p10"/>
            <p:cNvSpPr/>
            <p:nvPr/>
          </p:nvSpPr>
          <p:spPr>
            <a:xfrm>
              <a:off x="0" y="0"/>
              <a:ext cx="657222" cy="657222"/>
            </a:xfrm>
            <a:custGeom>
              <a:avLst/>
              <a:gdLst/>
              <a:ahLst/>
              <a:cxnLst/>
              <a:rect l="l" t="t" r="r" b="b"/>
              <a:pathLst>
                <a:path w="657222" h="657222" extrusionOk="0">
                  <a:moveTo>
                    <a:pt x="0" y="0"/>
                  </a:moveTo>
                  <a:lnTo>
                    <a:pt x="657222" y="0"/>
                  </a:lnTo>
                  <a:lnTo>
                    <a:pt x="657222" y="657222"/>
                  </a:lnTo>
                  <a:lnTo>
                    <a:pt x="0" y="657222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269" name="Google Shape;269;p10"/>
            <p:cNvSpPr txBox="1"/>
            <p:nvPr/>
          </p:nvSpPr>
          <p:spPr>
            <a:xfrm>
              <a:off x="998856" y="45824"/>
              <a:ext cx="19808221" cy="24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300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2599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목적 </a:t>
              </a:r>
              <a:r>
                <a:rPr lang="en-US" altLang="ko-KR" sz="2599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:</a:t>
              </a:r>
              <a:endParaRPr lang="en-US" altLang="ko-KR" sz="2599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lnSpc>
                  <a:spcPct val="1300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0" i="0" u="none" strike="noStrike" cap="none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학습명령어</a:t>
              </a:r>
              <a:r>
                <a:rPr lang="en-US" sz="24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: </a:t>
              </a:r>
            </a:p>
            <a:p>
              <a:pPr marL="0" marR="0" lvl="0" indent="0" algn="l" rtl="0">
                <a:lnSpc>
                  <a:spcPct val="1300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2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python train.py --batch 15 --epoch 50 --data E:\AiProject\yolov5-ver5\datasets\team1-maskAdd/data.yaml --weights yolov5s.pt --</a:t>
              </a:r>
              <a:r>
                <a:rPr lang="en-US" altLang="ko-KR" sz="20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img</a:t>
              </a:r>
              <a:r>
                <a:rPr lang="en-US" altLang="ko-KR" sz="2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1080 --name T1MaskV5sB15E50PScr-high-1080</a:t>
              </a:r>
              <a:endParaRPr lang="en-US" sz="20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3" name="Google Shape;608;g250d2581b06_0_129">
            <a:extLst>
              <a:ext uri="{FF2B5EF4-FFF2-40B4-BE49-F238E27FC236}">
                <a16:creationId xmlns:a16="http://schemas.microsoft.com/office/drawing/2014/main" id="{C58F19D1-5B06-78C8-3C2A-C147646E8A48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77841" y="5665132"/>
            <a:ext cx="14130414" cy="2385894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6" name="표 12">
            <a:extLst>
              <a:ext uri="{FF2B5EF4-FFF2-40B4-BE49-F238E27FC236}">
                <a16:creationId xmlns:a16="http://schemas.microsoft.com/office/drawing/2014/main" id="{175C0495-FE9C-FF36-EA2C-0E01CE53B7A1}"/>
              </a:ext>
            </a:extLst>
          </p:cNvPr>
          <p:cNvGraphicFramePr>
            <a:graphicFrameLocks noGrp="1"/>
          </p:cNvGraphicFramePr>
          <p:nvPr/>
        </p:nvGraphicFramePr>
        <p:xfrm>
          <a:off x="3962399" y="1081468"/>
          <a:ext cx="12192000" cy="768952"/>
        </p:xfrm>
        <a:graphic>
          <a:graphicData uri="http://schemas.openxmlformats.org/drawingml/2006/table">
            <a:tbl>
              <a:tblPr firstRow="1" bandRow="1"/>
              <a:tblGrid>
                <a:gridCol w="1524000">
                  <a:extLst>
                    <a:ext uri="{9D8B030D-6E8A-4147-A177-3AD203B41FA5}">
                      <a16:colId xmlns:a16="http://schemas.microsoft.com/office/drawing/2014/main" val="291337975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81450999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428357194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329936884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6351543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58064781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97170733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168800990"/>
                    </a:ext>
                  </a:extLst>
                </a:gridCol>
              </a:tblGrid>
              <a:tr h="38447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/>
                        <a:t>DataSet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weights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/>
                        <a:t>hyp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/>
                        <a:t>Img</a:t>
                      </a:r>
                      <a:r>
                        <a:rPr lang="en-US" altLang="ko-KR" sz="1600" dirty="0"/>
                        <a:t> size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Optimizer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Batch size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Epoch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비고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50050618"/>
                  </a:ext>
                </a:extLst>
              </a:tr>
              <a:tr h="38447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Add1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ylolv5s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high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1080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SGD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15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50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80498844"/>
                  </a:ext>
                </a:extLst>
              </a:tr>
            </a:tbl>
          </a:graphicData>
        </a:graphic>
      </p:graphicFrame>
      <p:pic>
        <p:nvPicPr>
          <p:cNvPr id="2" name="Google Shape;609;g250d2581b06_0_129">
            <a:extLst>
              <a:ext uri="{FF2B5EF4-FFF2-40B4-BE49-F238E27FC236}">
                <a16:creationId xmlns:a16="http://schemas.microsoft.com/office/drawing/2014/main" id="{361E86BB-68B8-1B62-3907-E51D67151568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77841" y="4117603"/>
            <a:ext cx="14587229" cy="128389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9264017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10"/>
          <p:cNvSpPr/>
          <p:nvPr/>
        </p:nvSpPr>
        <p:spPr>
          <a:xfrm>
            <a:off x="9773992" y="-7884342"/>
            <a:ext cx="15768684" cy="15768684"/>
          </a:xfrm>
          <a:custGeom>
            <a:avLst/>
            <a:gdLst/>
            <a:ahLst/>
            <a:cxnLst/>
            <a:rect l="l" t="t" r="r" b="b"/>
            <a:pathLst>
              <a:path w="15768684" h="15768684" extrusionOk="0">
                <a:moveTo>
                  <a:pt x="0" y="0"/>
                </a:moveTo>
                <a:lnTo>
                  <a:pt x="15768684" y="0"/>
                </a:lnTo>
                <a:lnTo>
                  <a:pt x="15768684" y="15768684"/>
                </a:lnTo>
                <a:lnTo>
                  <a:pt x="0" y="1576868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66" name="Google Shape;266;p10"/>
          <p:cNvSpPr txBox="1"/>
          <p:nvPr/>
        </p:nvSpPr>
        <p:spPr>
          <a:xfrm>
            <a:off x="1031130" y="495300"/>
            <a:ext cx="10467355" cy="1479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7777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Model</a:t>
            </a:r>
            <a:r>
              <a:rPr lang="ko-KR" altLang="en-US" sz="54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ko-KR" sz="54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11.</a:t>
            </a:r>
            <a:r>
              <a:rPr lang="ko-KR" altLang="en-US" sz="54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5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67" name="Google Shape;267;p10"/>
          <p:cNvGrpSpPr/>
          <p:nvPr/>
        </p:nvGrpSpPr>
        <p:grpSpPr>
          <a:xfrm>
            <a:off x="1028700" y="2019300"/>
            <a:ext cx="15605311" cy="1834669"/>
            <a:chOff x="0" y="0"/>
            <a:chExt cx="20807077" cy="2446224"/>
          </a:xfrm>
        </p:grpSpPr>
        <p:sp>
          <p:nvSpPr>
            <p:cNvPr id="268" name="Google Shape;268;p10"/>
            <p:cNvSpPr/>
            <p:nvPr/>
          </p:nvSpPr>
          <p:spPr>
            <a:xfrm>
              <a:off x="0" y="0"/>
              <a:ext cx="657222" cy="657222"/>
            </a:xfrm>
            <a:custGeom>
              <a:avLst/>
              <a:gdLst/>
              <a:ahLst/>
              <a:cxnLst/>
              <a:rect l="l" t="t" r="r" b="b"/>
              <a:pathLst>
                <a:path w="657222" h="657222" extrusionOk="0">
                  <a:moveTo>
                    <a:pt x="0" y="0"/>
                  </a:moveTo>
                  <a:lnTo>
                    <a:pt x="657222" y="0"/>
                  </a:lnTo>
                  <a:lnTo>
                    <a:pt x="657222" y="657222"/>
                  </a:lnTo>
                  <a:lnTo>
                    <a:pt x="0" y="657222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269" name="Google Shape;269;p10"/>
            <p:cNvSpPr txBox="1"/>
            <p:nvPr/>
          </p:nvSpPr>
          <p:spPr>
            <a:xfrm>
              <a:off x="998856" y="45824"/>
              <a:ext cx="19808221" cy="24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300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2599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목적 </a:t>
              </a:r>
              <a:r>
                <a:rPr lang="en-US" altLang="ko-KR" sz="2599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:</a:t>
              </a:r>
              <a:endParaRPr lang="en-US" altLang="ko-KR" sz="2599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lnSpc>
                  <a:spcPct val="1300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0" i="0" u="none" strike="noStrike" cap="none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학습명령어</a:t>
              </a:r>
              <a:r>
                <a:rPr lang="en-US" sz="24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: </a:t>
              </a:r>
            </a:p>
            <a:p>
              <a:pPr marL="0" marR="0" lvl="0" indent="0" algn="l" rtl="0">
                <a:lnSpc>
                  <a:spcPct val="1300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2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python train.py --batch 15 --epoch 100 --data E:\AiProject\yolov5-ver5\datasets\team1-maskAdd/data.yaml --weights yolov5s.pt --</a:t>
              </a:r>
              <a:r>
                <a:rPr lang="en-US" altLang="ko-KR" sz="20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img</a:t>
              </a:r>
              <a:r>
                <a:rPr lang="en-US" altLang="ko-KR" sz="2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1080 --name T1MaskV5sB15E100PScr-high-1080</a:t>
              </a:r>
              <a:endParaRPr lang="en-US" sz="20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3" name="Google Shape;623;g250d2581b06_0_278">
            <a:extLst>
              <a:ext uri="{FF2B5EF4-FFF2-40B4-BE49-F238E27FC236}">
                <a16:creationId xmlns:a16="http://schemas.microsoft.com/office/drawing/2014/main" id="{47F7FE01-6F06-2D76-70A6-7ACD8DB2C50A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77842" y="4904183"/>
            <a:ext cx="14506254" cy="259927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6" name="표 12">
            <a:extLst>
              <a:ext uri="{FF2B5EF4-FFF2-40B4-BE49-F238E27FC236}">
                <a16:creationId xmlns:a16="http://schemas.microsoft.com/office/drawing/2014/main" id="{175C0495-FE9C-FF36-EA2C-0E01CE53B7A1}"/>
              </a:ext>
            </a:extLst>
          </p:cNvPr>
          <p:cNvGraphicFramePr>
            <a:graphicFrameLocks noGrp="1"/>
          </p:cNvGraphicFramePr>
          <p:nvPr/>
        </p:nvGraphicFramePr>
        <p:xfrm>
          <a:off x="3962399" y="1081468"/>
          <a:ext cx="12192000" cy="768952"/>
        </p:xfrm>
        <a:graphic>
          <a:graphicData uri="http://schemas.openxmlformats.org/drawingml/2006/table">
            <a:tbl>
              <a:tblPr firstRow="1" bandRow="1"/>
              <a:tblGrid>
                <a:gridCol w="1524000">
                  <a:extLst>
                    <a:ext uri="{9D8B030D-6E8A-4147-A177-3AD203B41FA5}">
                      <a16:colId xmlns:a16="http://schemas.microsoft.com/office/drawing/2014/main" val="291337975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81450999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428357194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329936884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6351543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58064781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97170733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168800990"/>
                    </a:ext>
                  </a:extLst>
                </a:gridCol>
              </a:tblGrid>
              <a:tr h="38447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/>
                        <a:t>DataSet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weights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/>
                        <a:t>hyp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/>
                        <a:t>Img</a:t>
                      </a:r>
                      <a:r>
                        <a:rPr lang="en-US" altLang="ko-KR" sz="1600" dirty="0"/>
                        <a:t> size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Optimizer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Batch size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Epoch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비고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50050618"/>
                  </a:ext>
                </a:extLst>
              </a:tr>
              <a:tr h="38447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Add1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ylolv5s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high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1080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SGD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15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100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Last.pt</a:t>
                      </a:r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80498844"/>
                  </a:ext>
                </a:extLst>
              </a:tr>
            </a:tbl>
          </a:graphicData>
        </a:graphic>
      </p:graphicFrame>
      <p:pic>
        <p:nvPicPr>
          <p:cNvPr id="2" name="Google Shape;624;g250d2581b06_0_278">
            <a:extLst>
              <a:ext uri="{FF2B5EF4-FFF2-40B4-BE49-F238E27FC236}">
                <a16:creationId xmlns:a16="http://schemas.microsoft.com/office/drawing/2014/main" id="{9FA27966-26CE-8F2F-3D50-705B6AE572DC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77842" y="3933150"/>
            <a:ext cx="14990640" cy="80196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155990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10"/>
          <p:cNvSpPr/>
          <p:nvPr/>
        </p:nvSpPr>
        <p:spPr>
          <a:xfrm>
            <a:off x="9773992" y="-7884342"/>
            <a:ext cx="15768684" cy="15768684"/>
          </a:xfrm>
          <a:custGeom>
            <a:avLst/>
            <a:gdLst/>
            <a:ahLst/>
            <a:cxnLst/>
            <a:rect l="l" t="t" r="r" b="b"/>
            <a:pathLst>
              <a:path w="15768684" h="15768684" extrusionOk="0">
                <a:moveTo>
                  <a:pt x="0" y="0"/>
                </a:moveTo>
                <a:lnTo>
                  <a:pt x="15768684" y="0"/>
                </a:lnTo>
                <a:lnTo>
                  <a:pt x="15768684" y="15768684"/>
                </a:lnTo>
                <a:lnTo>
                  <a:pt x="0" y="1576868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pic>
        <p:nvPicPr>
          <p:cNvPr id="3" name="Google Shape;653;g250d2581b06_0_331">
            <a:extLst>
              <a:ext uri="{FF2B5EF4-FFF2-40B4-BE49-F238E27FC236}">
                <a16:creationId xmlns:a16="http://schemas.microsoft.com/office/drawing/2014/main" id="{94249749-5242-762B-D38D-F36A2A47CD55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77840" y="5322117"/>
            <a:ext cx="12476041" cy="4369863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10"/>
          <p:cNvSpPr txBox="1"/>
          <p:nvPr/>
        </p:nvSpPr>
        <p:spPr>
          <a:xfrm>
            <a:off x="1031130" y="495300"/>
            <a:ext cx="10467355" cy="1479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7777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Model</a:t>
            </a:r>
            <a:r>
              <a:rPr lang="ko-KR" altLang="en-US" sz="54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ko-KR" sz="54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12.</a:t>
            </a:r>
            <a:r>
              <a:rPr lang="ko-KR" altLang="en-US" sz="54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5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67" name="Google Shape;267;p10"/>
          <p:cNvGrpSpPr/>
          <p:nvPr/>
        </p:nvGrpSpPr>
        <p:grpSpPr>
          <a:xfrm>
            <a:off x="1028700" y="2019300"/>
            <a:ext cx="15605311" cy="1834669"/>
            <a:chOff x="0" y="0"/>
            <a:chExt cx="20807077" cy="2446223"/>
          </a:xfrm>
        </p:grpSpPr>
        <p:sp>
          <p:nvSpPr>
            <p:cNvPr id="268" name="Google Shape;268;p10"/>
            <p:cNvSpPr/>
            <p:nvPr/>
          </p:nvSpPr>
          <p:spPr>
            <a:xfrm>
              <a:off x="0" y="0"/>
              <a:ext cx="657222" cy="657222"/>
            </a:xfrm>
            <a:custGeom>
              <a:avLst/>
              <a:gdLst/>
              <a:ahLst/>
              <a:cxnLst/>
              <a:rect l="l" t="t" r="r" b="b"/>
              <a:pathLst>
                <a:path w="657222" h="657222" extrusionOk="0">
                  <a:moveTo>
                    <a:pt x="0" y="0"/>
                  </a:moveTo>
                  <a:lnTo>
                    <a:pt x="657222" y="0"/>
                  </a:lnTo>
                  <a:lnTo>
                    <a:pt x="657222" y="657222"/>
                  </a:lnTo>
                  <a:lnTo>
                    <a:pt x="0" y="657222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269" name="Google Shape;269;p10"/>
            <p:cNvSpPr txBox="1"/>
            <p:nvPr/>
          </p:nvSpPr>
          <p:spPr>
            <a:xfrm>
              <a:off x="998856" y="45824"/>
              <a:ext cx="19808221" cy="24003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300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2599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목적 </a:t>
              </a:r>
              <a:r>
                <a:rPr lang="en-US" altLang="ko-KR" sz="2599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:</a:t>
              </a:r>
              <a:endParaRPr lang="en-US" altLang="ko-KR" sz="2599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lnSpc>
                  <a:spcPct val="1300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0" i="0" u="none" strike="noStrike" cap="none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학습명령어</a:t>
              </a:r>
              <a:r>
                <a:rPr lang="en-US" sz="24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: </a:t>
              </a:r>
            </a:p>
            <a:p>
              <a:pPr marL="0" marR="0" lvl="0" indent="0" algn="l" rtl="0">
                <a:lnSpc>
                  <a:spcPct val="1300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2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python train.py --batch 30 --epoch 150 --data E:\AiProject\yolov5-ver5\datasets\team1-maskAdd2/data.yaml --weights yolov5s.pt --</a:t>
              </a:r>
              <a:r>
                <a:rPr lang="en-US" altLang="ko-KR" sz="20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img</a:t>
              </a:r>
              <a:r>
                <a:rPr lang="en-US" altLang="ko-KR" sz="2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640 --name Add2WYsB30E150Hyp-low</a:t>
              </a:r>
              <a:endParaRPr lang="en-US" sz="20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aphicFrame>
        <p:nvGraphicFramePr>
          <p:cNvPr id="6" name="표 12">
            <a:extLst>
              <a:ext uri="{FF2B5EF4-FFF2-40B4-BE49-F238E27FC236}">
                <a16:creationId xmlns:a16="http://schemas.microsoft.com/office/drawing/2014/main" id="{175C0495-FE9C-FF36-EA2C-0E01CE53B7A1}"/>
              </a:ext>
            </a:extLst>
          </p:cNvPr>
          <p:cNvGraphicFramePr>
            <a:graphicFrameLocks noGrp="1"/>
          </p:cNvGraphicFramePr>
          <p:nvPr/>
        </p:nvGraphicFramePr>
        <p:xfrm>
          <a:off x="3962399" y="1081468"/>
          <a:ext cx="12192000" cy="768952"/>
        </p:xfrm>
        <a:graphic>
          <a:graphicData uri="http://schemas.openxmlformats.org/drawingml/2006/table">
            <a:tbl>
              <a:tblPr firstRow="1" bandRow="1"/>
              <a:tblGrid>
                <a:gridCol w="1524000">
                  <a:extLst>
                    <a:ext uri="{9D8B030D-6E8A-4147-A177-3AD203B41FA5}">
                      <a16:colId xmlns:a16="http://schemas.microsoft.com/office/drawing/2014/main" val="291337975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81450999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428357194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329936884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6351543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58064781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97170733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168800990"/>
                    </a:ext>
                  </a:extLst>
                </a:gridCol>
              </a:tblGrid>
              <a:tr h="38447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/>
                        <a:t>DataSet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weights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/>
                        <a:t>hyp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/>
                        <a:t>Img</a:t>
                      </a:r>
                      <a:r>
                        <a:rPr lang="en-US" altLang="ko-KR" sz="1600" dirty="0"/>
                        <a:t> size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Optimizer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Batch size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Epoch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비고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50050618"/>
                  </a:ext>
                </a:extLst>
              </a:tr>
              <a:tr h="38447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Add2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ylolv5s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low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640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SGD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30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150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80498844"/>
                  </a:ext>
                </a:extLst>
              </a:tr>
            </a:tbl>
          </a:graphicData>
        </a:graphic>
      </p:graphicFrame>
      <p:pic>
        <p:nvPicPr>
          <p:cNvPr id="2" name="Google Shape;654;g250d2581b06_0_331">
            <a:extLst>
              <a:ext uri="{FF2B5EF4-FFF2-40B4-BE49-F238E27FC236}">
                <a16:creationId xmlns:a16="http://schemas.microsoft.com/office/drawing/2014/main" id="{1122B3BD-4034-A33E-B0B6-A44301A361B6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77841" y="4057217"/>
            <a:ext cx="14977193" cy="1160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4617314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10"/>
          <p:cNvSpPr/>
          <p:nvPr/>
        </p:nvSpPr>
        <p:spPr>
          <a:xfrm>
            <a:off x="9773992" y="-7884342"/>
            <a:ext cx="15768684" cy="15768684"/>
          </a:xfrm>
          <a:custGeom>
            <a:avLst/>
            <a:gdLst/>
            <a:ahLst/>
            <a:cxnLst/>
            <a:rect l="l" t="t" r="r" b="b"/>
            <a:pathLst>
              <a:path w="15768684" h="15768684" extrusionOk="0">
                <a:moveTo>
                  <a:pt x="0" y="0"/>
                </a:moveTo>
                <a:lnTo>
                  <a:pt x="15768684" y="0"/>
                </a:lnTo>
                <a:lnTo>
                  <a:pt x="15768684" y="15768684"/>
                </a:lnTo>
                <a:lnTo>
                  <a:pt x="0" y="1576868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66" name="Google Shape;266;p10"/>
          <p:cNvSpPr txBox="1"/>
          <p:nvPr/>
        </p:nvSpPr>
        <p:spPr>
          <a:xfrm>
            <a:off x="1031130" y="495300"/>
            <a:ext cx="10467355" cy="1479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7777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Model</a:t>
            </a:r>
            <a:r>
              <a:rPr lang="ko-KR" altLang="en-US" sz="54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ko-KR" sz="54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13.</a:t>
            </a:r>
            <a:r>
              <a:rPr lang="ko-KR" altLang="en-US" sz="54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5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67" name="Google Shape;267;p10"/>
          <p:cNvGrpSpPr/>
          <p:nvPr/>
        </p:nvGrpSpPr>
        <p:grpSpPr>
          <a:xfrm>
            <a:off x="1028700" y="2019300"/>
            <a:ext cx="15605311" cy="2364045"/>
            <a:chOff x="0" y="0"/>
            <a:chExt cx="20807077" cy="3152057"/>
          </a:xfrm>
        </p:grpSpPr>
        <p:sp>
          <p:nvSpPr>
            <p:cNvPr id="268" name="Google Shape;268;p10"/>
            <p:cNvSpPr/>
            <p:nvPr/>
          </p:nvSpPr>
          <p:spPr>
            <a:xfrm>
              <a:off x="0" y="0"/>
              <a:ext cx="657222" cy="657222"/>
            </a:xfrm>
            <a:custGeom>
              <a:avLst/>
              <a:gdLst/>
              <a:ahLst/>
              <a:cxnLst/>
              <a:rect l="l" t="t" r="r" b="b"/>
              <a:pathLst>
                <a:path w="657222" h="657222" extrusionOk="0">
                  <a:moveTo>
                    <a:pt x="0" y="0"/>
                  </a:moveTo>
                  <a:lnTo>
                    <a:pt x="657222" y="0"/>
                  </a:lnTo>
                  <a:lnTo>
                    <a:pt x="657222" y="657222"/>
                  </a:lnTo>
                  <a:lnTo>
                    <a:pt x="0" y="657222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269" name="Google Shape;269;p10"/>
            <p:cNvSpPr txBox="1"/>
            <p:nvPr/>
          </p:nvSpPr>
          <p:spPr>
            <a:xfrm>
              <a:off x="998856" y="45824"/>
              <a:ext cx="19808221" cy="31062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300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2599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목적 </a:t>
              </a:r>
              <a:r>
                <a:rPr lang="en-US" altLang="ko-KR" sz="2599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:</a:t>
              </a:r>
              <a:endParaRPr lang="en-US" altLang="ko-KR" sz="2599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lnSpc>
                  <a:spcPct val="1300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0" i="0" u="none" strike="noStrike" cap="none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학습명령어</a:t>
              </a:r>
              <a:r>
                <a:rPr lang="en-US" sz="24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: </a:t>
              </a:r>
            </a:p>
            <a:p>
              <a:pPr marL="0" marR="0" lvl="0" indent="0" algn="l" rtl="0">
                <a:lnSpc>
                  <a:spcPct val="14375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2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python train.py --batch 10 --epoch 100 --data E:\AiProject\yolov5-ver5\datasets\team1-maskAdd2/data.yaml --weights yolov5l.pt --optimizer Adam --</a:t>
              </a:r>
              <a:r>
                <a:rPr lang="en-US" altLang="ko-KR" sz="20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img</a:t>
              </a:r>
              <a:r>
                <a:rPr lang="en-US" altLang="ko-KR" sz="2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640 --</a:t>
              </a:r>
              <a:r>
                <a:rPr lang="en-US" altLang="ko-KR" sz="20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hyp</a:t>
              </a:r>
              <a:r>
                <a:rPr lang="en-US" altLang="ko-KR" sz="2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</a:t>
              </a:r>
              <a:r>
                <a:rPr lang="en-US" altLang="ko-KR" sz="20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hyp.scratch-high.yaml</a:t>
              </a:r>
              <a:r>
                <a:rPr lang="en-US" altLang="ko-KR" sz="2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--name A</a:t>
              </a:r>
            </a:p>
            <a:p>
              <a:pPr marL="0" marR="0" lvl="0" indent="0" algn="l" rtl="0">
                <a:lnSpc>
                  <a:spcPct val="14375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altLang="ko-KR" sz="2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dd2WYlB10E100Hyp-highOptAdam</a:t>
              </a:r>
            </a:p>
          </p:txBody>
        </p:sp>
      </p:grpSp>
      <p:pic>
        <p:nvPicPr>
          <p:cNvPr id="3" name="Google Shape;668;g250d2581b06_0_361">
            <a:extLst>
              <a:ext uri="{FF2B5EF4-FFF2-40B4-BE49-F238E27FC236}">
                <a16:creationId xmlns:a16="http://schemas.microsoft.com/office/drawing/2014/main" id="{68BB2A86-CF30-5EDA-07A5-60018BD7E2DA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54485" y="5578309"/>
            <a:ext cx="14260961" cy="2159623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6" name="표 12">
            <a:extLst>
              <a:ext uri="{FF2B5EF4-FFF2-40B4-BE49-F238E27FC236}">
                <a16:creationId xmlns:a16="http://schemas.microsoft.com/office/drawing/2014/main" id="{175C0495-FE9C-FF36-EA2C-0E01CE53B7A1}"/>
              </a:ext>
            </a:extLst>
          </p:cNvPr>
          <p:cNvGraphicFramePr>
            <a:graphicFrameLocks noGrp="1"/>
          </p:cNvGraphicFramePr>
          <p:nvPr/>
        </p:nvGraphicFramePr>
        <p:xfrm>
          <a:off x="3962399" y="1081468"/>
          <a:ext cx="12192000" cy="768952"/>
        </p:xfrm>
        <a:graphic>
          <a:graphicData uri="http://schemas.openxmlformats.org/drawingml/2006/table">
            <a:tbl>
              <a:tblPr firstRow="1" bandRow="1"/>
              <a:tblGrid>
                <a:gridCol w="1524000">
                  <a:extLst>
                    <a:ext uri="{9D8B030D-6E8A-4147-A177-3AD203B41FA5}">
                      <a16:colId xmlns:a16="http://schemas.microsoft.com/office/drawing/2014/main" val="291337975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81450999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428357194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329936884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6351543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58064781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97170733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168800990"/>
                    </a:ext>
                  </a:extLst>
                </a:gridCol>
              </a:tblGrid>
              <a:tr h="38447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/>
                        <a:t>DataSet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weights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/>
                        <a:t>hyp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/>
                        <a:t>Img</a:t>
                      </a:r>
                      <a:r>
                        <a:rPr lang="en-US" altLang="ko-KR" sz="1600" dirty="0"/>
                        <a:t> size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Optimizer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Batch size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Epoch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비고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50050618"/>
                  </a:ext>
                </a:extLst>
              </a:tr>
              <a:tr h="38447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Add2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ylolv5l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high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640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Adam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10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100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80498844"/>
                  </a:ext>
                </a:extLst>
              </a:tr>
            </a:tbl>
          </a:graphicData>
        </a:graphic>
      </p:graphicFrame>
      <p:pic>
        <p:nvPicPr>
          <p:cNvPr id="2" name="Google Shape;667;g250d2581b06_0_361">
            <a:extLst>
              <a:ext uri="{FF2B5EF4-FFF2-40B4-BE49-F238E27FC236}">
                <a16:creationId xmlns:a16="http://schemas.microsoft.com/office/drawing/2014/main" id="{9219B937-BBC4-557F-CBE0-14B1C81ADA4D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77841" y="4462526"/>
            <a:ext cx="14977193" cy="100120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8114480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10"/>
          <p:cNvSpPr/>
          <p:nvPr/>
        </p:nvSpPr>
        <p:spPr>
          <a:xfrm>
            <a:off x="9773992" y="-7884342"/>
            <a:ext cx="15768684" cy="15768684"/>
          </a:xfrm>
          <a:custGeom>
            <a:avLst/>
            <a:gdLst/>
            <a:ahLst/>
            <a:cxnLst/>
            <a:rect l="l" t="t" r="r" b="b"/>
            <a:pathLst>
              <a:path w="15768684" h="15768684" extrusionOk="0">
                <a:moveTo>
                  <a:pt x="0" y="0"/>
                </a:moveTo>
                <a:lnTo>
                  <a:pt x="15768684" y="0"/>
                </a:lnTo>
                <a:lnTo>
                  <a:pt x="15768684" y="15768684"/>
                </a:lnTo>
                <a:lnTo>
                  <a:pt x="0" y="1576868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66" name="Google Shape;266;p10"/>
          <p:cNvSpPr txBox="1"/>
          <p:nvPr/>
        </p:nvSpPr>
        <p:spPr>
          <a:xfrm>
            <a:off x="1031130" y="495300"/>
            <a:ext cx="10467355" cy="1479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7777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Model</a:t>
            </a:r>
            <a:r>
              <a:rPr lang="ko-KR" altLang="en-US" sz="54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ko-KR" sz="54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14.</a:t>
            </a:r>
            <a:r>
              <a:rPr lang="ko-KR" altLang="en-US" sz="54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5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67" name="Google Shape;267;p10"/>
          <p:cNvGrpSpPr/>
          <p:nvPr/>
        </p:nvGrpSpPr>
        <p:grpSpPr>
          <a:xfrm>
            <a:off x="1028700" y="2019300"/>
            <a:ext cx="15605311" cy="2764154"/>
            <a:chOff x="0" y="0"/>
            <a:chExt cx="20807077" cy="3685535"/>
          </a:xfrm>
        </p:grpSpPr>
        <p:sp>
          <p:nvSpPr>
            <p:cNvPr id="268" name="Google Shape;268;p10"/>
            <p:cNvSpPr/>
            <p:nvPr/>
          </p:nvSpPr>
          <p:spPr>
            <a:xfrm>
              <a:off x="0" y="0"/>
              <a:ext cx="657222" cy="657222"/>
            </a:xfrm>
            <a:custGeom>
              <a:avLst/>
              <a:gdLst/>
              <a:ahLst/>
              <a:cxnLst/>
              <a:rect l="l" t="t" r="r" b="b"/>
              <a:pathLst>
                <a:path w="657222" h="657222" extrusionOk="0">
                  <a:moveTo>
                    <a:pt x="0" y="0"/>
                  </a:moveTo>
                  <a:lnTo>
                    <a:pt x="657222" y="0"/>
                  </a:lnTo>
                  <a:lnTo>
                    <a:pt x="657222" y="657222"/>
                  </a:lnTo>
                  <a:lnTo>
                    <a:pt x="0" y="657222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269" name="Google Shape;269;p10"/>
            <p:cNvSpPr txBox="1"/>
            <p:nvPr/>
          </p:nvSpPr>
          <p:spPr>
            <a:xfrm>
              <a:off x="998856" y="45824"/>
              <a:ext cx="19808221" cy="36397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300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2599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목적 </a:t>
              </a:r>
              <a:r>
                <a:rPr lang="en-US" altLang="ko-KR" sz="2599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:</a:t>
              </a:r>
              <a:endParaRPr lang="en-US" altLang="ko-KR" sz="2599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lnSpc>
                  <a:spcPct val="1300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0" i="0" u="none" strike="noStrike" cap="none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학습명령어</a:t>
              </a:r>
              <a:r>
                <a:rPr lang="en-US" sz="24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: </a:t>
              </a:r>
            </a:p>
            <a:p>
              <a:pPr marL="0" marR="0" lvl="0" indent="0" algn="l" rtl="0">
                <a:lnSpc>
                  <a:spcPct val="14375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2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python train.py --batch 30 --epoch 100 --data E:\AiProject\yolov5-ver5\datasets\team1-maskAdd2/data.yaml --weights yolov5s.pt --optimizer </a:t>
              </a:r>
              <a:r>
                <a:rPr lang="en-US" altLang="ko-KR" sz="20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AdamW</a:t>
              </a:r>
              <a:r>
                <a:rPr lang="en-US" altLang="ko-KR" sz="2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--</a:t>
              </a:r>
              <a:r>
                <a:rPr lang="en-US" altLang="ko-KR" sz="20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img</a:t>
              </a:r>
              <a:r>
                <a:rPr lang="en-US" altLang="ko-KR" sz="2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640 --</a:t>
              </a:r>
              <a:r>
                <a:rPr lang="en-US" altLang="ko-KR" sz="20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hyp</a:t>
              </a:r>
              <a:r>
                <a:rPr lang="en-US" altLang="ko-KR" sz="2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</a:t>
              </a:r>
              <a:r>
                <a:rPr lang="en-US" altLang="ko-KR" sz="20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hyp.scratch-high.yaml</a:t>
              </a:r>
              <a:r>
                <a:rPr lang="en-US" altLang="ko-KR" sz="2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--name Add2WYs</a:t>
              </a:r>
            </a:p>
            <a:p>
              <a:pPr marL="0" lvl="0" indent="0" algn="l" rtl="0">
                <a:lnSpc>
                  <a:spcPct val="14375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altLang="ko-KR" sz="2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B30E100Hyp-highOptAdamW</a:t>
              </a:r>
            </a:p>
            <a:p>
              <a:pPr marL="0" marR="0" lvl="0" indent="0" algn="l" rtl="0">
                <a:lnSpc>
                  <a:spcPct val="1300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20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3" name="Google Shape;682;g250d2581b06_0_377">
            <a:extLst>
              <a:ext uri="{FF2B5EF4-FFF2-40B4-BE49-F238E27FC236}">
                <a16:creationId xmlns:a16="http://schemas.microsoft.com/office/drawing/2014/main" id="{5A0FD9F0-FB1B-1517-B656-E443B0BA5F41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77842" y="5425190"/>
            <a:ext cx="14376557" cy="250600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6" name="표 12">
            <a:extLst>
              <a:ext uri="{FF2B5EF4-FFF2-40B4-BE49-F238E27FC236}">
                <a16:creationId xmlns:a16="http://schemas.microsoft.com/office/drawing/2014/main" id="{175C0495-FE9C-FF36-EA2C-0E01CE53B7A1}"/>
              </a:ext>
            </a:extLst>
          </p:cNvPr>
          <p:cNvGraphicFramePr>
            <a:graphicFrameLocks noGrp="1"/>
          </p:cNvGraphicFramePr>
          <p:nvPr/>
        </p:nvGraphicFramePr>
        <p:xfrm>
          <a:off x="3962399" y="1081468"/>
          <a:ext cx="12192000" cy="768952"/>
        </p:xfrm>
        <a:graphic>
          <a:graphicData uri="http://schemas.openxmlformats.org/drawingml/2006/table">
            <a:tbl>
              <a:tblPr firstRow="1" bandRow="1"/>
              <a:tblGrid>
                <a:gridCol w="1524000">
                  <a:extLst>
                    <a:ext uri="{9D8B030D-6E8A-4147-A177-3AD203B41FA5}">
                      <a16:colId xmlns:a16="http://schemas.microsoft.com/office/drawing/2014/main" val="291337975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81450999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428357194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329936884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6351543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58064781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97170733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168800990"/>
                    </a:ext>
                  </a:extLst>
                </a:gridCol>
              </a:tblGrid>
              <a:tr h="38447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/>
                        <a:t>DataSet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weights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/>
                        <a:t>hyp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/>
                        <a:t>Img</a:t>
                      </a:r>
                      <a:r>
                        <a:rPr lang="en-US" altLang="ko-KR" sz="1600" dirty="0"/>
                        <a:t> size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Optimizer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Batch size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Epoch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비고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50050618"/>
                  </a:ext>
                </a:extLst>
              </a:tr>
              <a:tr h="38447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Add2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ylolv5s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high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640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/>
                        <a:t>AdamW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30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100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80498844"/>
                  </a:ext>
                </a:extLst>
              </a:tr>
            </a:tbl>
          </a:graphicData>
        </a:graphic>
      </p:graphicFrame>
      <p:pic>
        <p:nvPicPr>
          <p:cNvPr id="2" name="Google Shape;681;g250d2581b06_0_377">
            <a:extLst>
              <a:ext uri="{FF2B5EF4-FFF2-40B4-BE49-F238E27FC236}">
                <a16:creationId xmlns:a16="http://schemas.microsoft.com/office/drawing/2014/main" id="{598723A4-4869-2243-0E7D-D65291240F06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77842" y="4432243"/>
            <a:ext cx="14376557" cy="90180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143711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4822452" y="-8669447"/>
            <a:ext cx="15768684" cy="15768684"/>
          </a:xfrm>
          <a:custGeom>
            <a:avLst/>
            <a:gdLst/>
            <a:ahLst/>
            <a:cxnLst/>
            <a:rect l="l" t="t" r="r" b="b"/>
            <a:pathLst>
              <a:path w="15768684" h="15768684">
                <a:moveTo>
                  <a:pt x="0" y="0"/>
                </a:moveTo>
                <a:lnTo>
                  <a:pt x="15768684" y="0"/>
                </a:lnTo>
                <a:lnTo>
                  <a:pt x="15768684" y="15768684"/>
                </a:lnTo>
                <a:lnTo>
                  <a:pt x="0" y="157686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5834816" y="4764082"/>
            <a:ext cx="12453184" cy="12453184"/>
          </a:xfrm>
          <a:custGeom>
            <a:avLst/>
            <a:gdLst/>
            <a:ahLst/>
            <a:cxnLst/>
            <a:rect l="l" t="t" r="r" b="b"/>
            <a:pathLst>
              <a:path w="12453184" h="12453184">
                <a:moveTo>
                  <a:pt x="0" y="0"/>
                </a:moveTo>
                <a:lnTo>
                  <a:pt x="12453184" y="0"/>
                </a:lnTo>
                <a:lnTo>
                  <a:pt x="12453184" y="12453184"/>
                </a:lnTo>
                <a:lnTo>
                  <a:pt x="0" y="124531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741618" y="3929329"/>
            <a:ext cx="12804764" cy="1228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altLang="ko-KR" sz="8000" dirty="0">
                <a:solidFill>
                  <a:srgbClr val="000000"/>
                </a:solidFill>
                <a:ea typeface="Tlab 돋움 레귤러 Bold"/>
              </a:rPr>
              <a:t>Part1. </a:t>
            </a:r>
            <a:r>
              <a:rPr lang="ko-KR" altLang="en-US" sz="8000" dirty="0">
                <a:solidFill>
                  <a:srgbClr val="000000"/>
                </a:solidFill>
                <a:ea typeface="Tlab 돋움 레귤러 Bold"/>
              </a:rPr>
              <a:t>안전모 객체 검출 모델</a:t>
            </a:r>
            <a:endParaRPr lang="en-US" sz="8000" dirty="0">
              <a:solidFill>
                <a:srgbClr val="000000"/>
              </a:solidFill>
              <a:ea typeface="Tlab 돋움 레귤러 Bold"/>
            </a:endParaRPr>
          </a:p>
        </p:txBody>
      </p:sp>
      <p:sp>
        <p:nvSpPr>
          <p:cNvPr id="7" name="AutoShape 7"/>
          <p:cNvSpPr/>
          <p:nvPr/>
        </p:nvSpPr>
        <p:spPr>
          <a:xfrm>
            <a:off x="1028700" y="8555092"/>
            <a:ext cx="1623060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14" name="Google Shape;89;p1">
            <a:extLst>
              <a:ext uri="{FF2B5EF4-FFF2-40B4-BE49-F238E27FC236}">
                <a16:creationId xmlns:a16="http://schemas.microsoft.com/office/drawing/2014/main" id="{5309ACD1-7F64-EBD4-9EE2-44F3AF0B4645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29934" b="31683"/>
          <a:stretch/>
        </p:blipFill>
        <p:spPr>
          <a:xfrm>
            <a:off x="14567818" y="8677468"/>
            <a:ext cx="2715963" cy="502586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슬라이드 번호 개체 틀 6">
            <a:extLst>
              <a:ext uri="{FF2B5EF4-FFF2-40B4-BE49-F238E27FC236}">
                <a16:creationId xmlns:a16="http://schemas.microsoft.com/office/drawing/2014/main" id="{176B42FD-9B0F-EF59-F00B-62492EAF4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1721927" y="1301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800" b="1" smtClean="0">
                <a:solidFill>
                  <a:schemeClr val="tx1"/>
                </a:solidFill>
                <a:latin typeface="+mn-ea"/>
              </a:rPr>
              <a:pPr/>
              <a:t>4</a:t>
            </a:fld>
            <a:endParaRPr lang="en-US" sz="2800" b="1" dirty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3591766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10"/>
          <p:cNvSpPr/>
          <p:nvPr/>
        </p:nvSpPr>
        <p:spPr>
          <a:xfrm>
            <a:off x="9773992" y="-7884342"/>
            <a:ext cx="15768684" cy="15768684"/>
          </a:xfrm>
          <a:custGeom>
            <a:avLst/>
            <a:gdLst/>
            <a:ahLst/>
            <a:cxnLst/>
            <a:rect l="l" t="t" r="r" b="b"/>
            <a:pathLst>
              <a:path w="15768684" h="15768684" extrusionOk="0">
                <a:moveTo>
                  <a:pt x="0" y="0"/>
                </a:moveTo>
                <a:lnTo>
                  <a:pt x="15768684" y="0"/>
                </a:lnTo>
                <a:lnTo>
                  <a:pt x="15768684" y="15768684"/>
                </a:lnTo>
                <a:lnTo>
                  <a:pt x="0" y="1576868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pic>
        <p:nvPicPr>
          <p:cNvPr id="3" name="Google Shape;695;g250d2581b06_0_421">
            <a:extLst>
              <a:ext uri="{FF2B5EF4-FFF2-40B4-BE49-F238E27FC236}">
                <a16:creationId xmlns:a16="http://schemas.microsoft.com/office/drawing/2014/main" id="{6C1CDCBB-5D8A-13F6-5848-788BD40145E9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64011" y="5662321"/>
            <a:ext cx="14376556" cy="2427455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10"/>
          <p:cNvSpPr txBox="1"/>
          <p:nvPr/>
        </p:nvSpPr>
        <p:spPr>
          <a:xfrm>
            <a:off x="1031130" y="495300"/>
            <a:ext cx="10467355" cy="1479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7777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Model</a:t>
            </a:r>
            <a:r>
              <a:rPr lang="ko-KR" altLang="en-US" sz="54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ko-KR" sz="54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15.</a:t>
            </a:r>
            <a:r>
              <a:rPr lang="ko-KR" altLang="en-US" sz="54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5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67" name="Google Shape;267;p10"/>
          <p:cNvGrpSpPr/>
          <p:nvPr/>
        </p:nvGrpSpPr>
        <p:grpSpPr>
          <a:xfrm>
            <a:off x="1028700" y="2019300"/>
            <a:ext cx="15605311" cy="2364045"/>
            <a:chOff x="0" y="0"/>
            <a:chExt cx="20807077" cy="3152057"/>
          </a:xfrm>
        </p:grpSpPr>
        <p:sp>
          <p:nvSpPr>
            <p:cNvPr id="268" name="Google Shape;268;p10"/>
            <p:cNvSpPr/>
            <p:nvPr/>
          </p:nvSpPr>
          <p:spPr>
            <a:xfrm>
              <a:off x="0" y="0"/>
              <a:ext cx="657222" cy="657222"/>
            </a:xfrm>
            <a:custGeom>
              <a:avLst/>
              <a:gdLst/>
              <a:ahLst/>
              <a:cxnLst/>
              <a:rect l="l" t="t" r="r" b="b"/>
              <a:pathLst>
                <a:path w="657222" h="657222" extrusionOk="0">
                  <a:moveTo>
                    <a:pt x="0" y="0"/>
                  </a:moveTo>
                  <a:lnTo>
                    <a:pt x="657222" y="0"/>
                  </a:lnTo>
                  <a:lnTo>
                    <a:pt x="657222" y="657222"/>
                  </a:lnTo>
                  <a:lnTo>
                    <a:pt x="0" y="657222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269" name="Google Shape;269;p10"/>
            <p:cNvSpPr txBox="1"/>
            <p:nvPr/>
          </p:nvSpPr>
          <p:spPr>
            <a:xfrm>
              <a:off x="998856" y="45824"/>
              <a:ext cx="19808221" cy="31062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300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2599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목적 </a:t>
              </a:r>
              <a:r>
                <a:rPr lang="en-US" altLang="ko-KR" sz="2599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:</a:t>
              </a:r>
              <a:endParaRPr lang="en-US" altLang="ko-KR" sz="2599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lnSpc>
                  <a:spcPct val="1300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0" i="0" u="none" strike="noStrike" cap="none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학습명령어</a:t>
              </a:r>
              <a:r>
                <a:rPr lang="en-US" sz="24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: </a:t>
              </a:r>
            </a:p>
            <a:p>
              <a:pPr marL="0" marR="0" lvl="0" indent="0" algn="l" rtl="0">
                <a:lnSpc>
                  <a:spcPct val="14375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2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python train.py --batch 15 --epoch 300 --data E:\AiProject\yolov5-ver5\datasets\team1-maskAdd2/data.yaml --weights yolov5m.pt --optimizer SGD --</a:t>
              </a:r>
              <a:r>
                <a:rPr lang="en-US" altLang="ko-KR" sz="20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img</a:t>
              </a:r>
              <a:r>
                <a:rPr lang="en-US" altLang="ko-KR" sz="2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640 --</a:t>
              </a:r>
              <a:r>
                <a:rPr lang="en-US" altLang="ko-KR" sz="20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hyp</a:t>
              </a:r>
              <a:r>
                <a:rPr lang="en-US" altLang="ko-KR" sz="2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</a:t>
              </a:r>
              <a:r>
                <a:rPr lang="en-US" altLang="ko-KR" sz="20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hyp.scratch-high.yaml</a:t>
              </a:r>
              <a:r>
                <a:rPr lang="en-US" altLang="ko-KR" sz="2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--name Ad</a:t>
              </a:r>
            </a:p>
            <a:p>
              <a:pPr marL="0" marR="0" lvl="0" indent="0" algn="l" rtl="0">
                <a:lnSpc>
                  <a:spcPct val="143750"/>
                </a:lnSpc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r>
                <a:rPr lang="en-US" altLang="ko-KR" sz="2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d2WYmB15E300Hyp-highOptSGD</a:t>
              </a:r>
            </a:p>
          </p:txBody>
        </p:sp>
      </p:grpSp>
      <p:graphicFrame>
        <p:nvGraphicFramePr>
          <p:cNvPr id="6" name="표 12">
            <a:extLst>
              <a:ext uri="{FF2B5EF4-FFF2-40B4-BE49-F238E27FC236}">
                <a16:creationId xmlns:a16="http://schemas.microsoft.com/office/drawing/2014/main" id="{175C0495-FE9C-FF36-EA2C-0E01CE53B7A1}"/>
              </a:ext>
            </a:extLst>
          </p:cNvPr>
          <p:cNvGraphicFramePr>
            <a:graphicFrameLocks noGrp="1"/>
          </p:cNvGraphicFramePr>
          <p:nvPr/>
        </p:nvGraphicFramePr>
        <p:xfrm>
          <a:off x="3962399" y="1081468"/>
          <a:ext cx="12192000" cy="768952"/>
        </p:xfrm>
        <a:graphic>
          <a:graphicData uri="http://schemas.openxmlformats.org/drawingml/2006/table">
            <a:tbl>
              <a:tblPr firstRow="1" bandRow="1"/>
              <a:tblGrid>
                <a:gridCol w="1524000">
                  <a:extLst>
                    <a:ext uri="{9D8B030D-6E8A-4147-A177-3AD203B41FA5}">
                      <a16:colId xmlns:a16="http://schemas.microsoft.com/office/drawing/2014/main" val="291337975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81450999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428357194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329936884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6351543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58064781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97170733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168800990"/>
                    </a:ext>
                  </a:extLst>
                </a:gridCol>
              </a:tblGrid>
              <a:tr h="38447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/>
                        <a:t>DataSet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weights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/>
                        <a:t>hyp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/>
                        <a:t>Img</a:t>
                      </a:r>
                      <a:r>
                        <a:rPr lang="en-US" altLang="ko-KR" sz="1600" dirty="0"/>
                        <a:t> size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Optimizer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Batch size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Epoch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비고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50050618"/>
                  </a:ext>
                </a:extLst>
              </a:tr>
              <a:tr h="38447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Add1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ylolv5m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high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640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SGD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15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300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80498844"/>
                  </a:ext>
                </a:extLst>
              </a:tr>
            </a:tbl>
          </a:graphicData>
        </a:graphic>
      </p:graphicFrame>
      <p:pic>
        <p:nvPicPr>
          <p:cNvPr id="2" name="Google Shape;696;g250d2581b06_0_421">
            <a:extLst>
              <a:ext uri="{FF2B5EF4-FFF2-40B4-BE49-F238E27FC236}">
                <a16:creationId xmlns:a16="http://schemas.microsoft.com/office/drawing/2014/main" id="{EC13D679-11C0-C012-CE47-89CC6BCCD757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77841" y="4498572"/>
            <a:ext cx="14376557" cy="91989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1851619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10"/>
          <p:cNvSpPr/>
          <p:nvPr/>
        </p:nvSpPr>
        <p:spPr>
          <a:xfrm>
            <a:off x="9773992" y="-7884342"/>
            <a:ext cx="15768684" cy="15768684"/>
          </a:xfrm>
          <a:custGeom>
            <a:avLst/>
            <a:gdLst/>
            <a:ahLst/>
            <a:cxnLst/>
            <a:rect l="l" t="t" r="r" b="b"/>
            <a:pathLst>
              <a:path w="15768684" h="15768684" extrusionOk="0">
                <a:moveTo>
                  <a:pt x="0" y="0"/>
                </a:moveTo>
                <a:lnTo>
                  <a:pt x="15768684" y="0"/>
                </a:lnTo>
                <a:lnTo>
                  <a:pt x="15768684" y="15768684"/>
                </a:lnTo>
                <a:lnTo>
                  <a:pt x="0" y="1576868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66" name="Google Shape;266;p10"/>
          <p:cNvSpPr txBox="1"/>
          <p:nvPr/>
        </p:nvSpPr>
        <p:spPr>
          <a:xfrm>
            <a:off x="1031130" y="495300"/>
            <a:ext cx="10467355" cy="1479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7777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Model</a:t>
            </a:r>
            <a:r>
              <a:rPr lang="ko-KR" altLang="en-US" sz="54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ko-KR" sz="54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16.</a:t>
            </a:r>
            <a:r>
              <a:rPr lang="ko-KR" altLang="en-US" sz="54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5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67" name="Google Shape;267;p10"/>
          <p:cNvGrpSpPr/>
          <p:nvPr/>
        </p:nvGrpSpPr>
        <p:grpSpPr>
          <a:xfrm>
            <a:off x="1028700" y="2019300"/>
            <a:ext cx="15605311" cy="1834669"/>
            <a:chOff x="0" y="0"/>
            <a:chExt cx="20807077" cy="2446223"/>
          </a:xfrm>
        </p:grpSpPr>
        <p:sp>
          <p:nvSpPr>
            <p:cNvPr id="268" name="Google Shape;268;p10"/>
            <p:cNvSpPr/>
            <p:nvPr/>
          </p:nvSpPr>
          <p:spPr>
            <a:xfrm>
              <a:off x="0" y="0"/>
              <a:ext cx="657222" cy="657222"/>
            </a:xfrm>
            <a:custGeom>
              <a:avLst/>
              <a:gdLst/>
              <a:ahLst/>
              <a:cxnLst/>
              <a:rect l="l" t="t" r="r" b="b"/>
              <a:pathLst>
                <a:path w="657222" h="657222" extrusionOk="0">
                  <a:moveTo>
                    <a:pt x="0" y="0"/>
                  </a:moveTo>
                  <a:lnTo>
                    <a:pt x="657222" y="0"/>
                  </a:lnTo>
                  <a:lnTo>
                    <a:pt x="657222" y="657222"/>
                  </a:lnTo>
                  <a:lnTo>
                    <a:pt x="0" y="657222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269" name="Google Shape;269;p10"/>
            <p:cNvSpPr txBox="1"/>
            <p:nvPr/>
          </p:nvSpPr>
          <p:spPr>
            <a:xfrm>
              <a:off x="998856" y="45824"/>
              <a:ext cx="19808221" cy="24003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300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2599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목적 </a:t>
              </a:r>
              <a:r>
                <a:rPr lang="en-US" altLang="ko-KR" sz="2599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:</a:t>
              </a:r>
              <a:endParaRPr lang="en-US" altLang="ko-KR" sz="2599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lnSpc>
                  <a:spcPct val="1300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0" i="0" u="none" strike="noStrike" cap="none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학습명령어</a:t>
              </a:r>
              <a:r>
                <a:rPr lang="en-US" sz="24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: </a:t>
              </a:r>
            </a:p>
            <a:p>
              <a:pPr>
                <a:lnSpc>
                  <a:spcPct val="130011"/>
                </a:lnSpc>
              </a:pPr>
              <a:r>
                <a:rPr lang="en-US" altLang="ko-KR" sz="20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python train.py --batch 15 --epoch 300 --data E:\AiProject\yolov5-ver5\datasets\team1-maskAdd2/data.yaml --weights  E:\AiProject\yolov5-ver5\yolov5\runs\train\Add2WYmB15E300Hyp-highOptSGD\weights/last.pt --</a:t>
              </a:r>
              <a:r>
                <a:rPr lang="en-US" altLang="ko-KR" sz="2000" b="0" i="0" u="none" strike="noStrike" cap="none" dirty="0" err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img</a:t>
              </a:r>
              <a:r>
                <a:rPr lang="en-US" altLang="ko-KR" sz="20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640 --name Add2WYmB15E600Hyp-highOptSGD</a:t>
              </a:r>
              <a:endParaRPr lang="en-US" altLang="ko-KR" sz="2000" dirty="0"/>
            </a:p>
          </p:txBody>
        </p:sp>
      </p:grpSp>
      <p:pic>
        <p:nvPicPr>
          <p:cNvPr id="3" name="Google Shape;618;p38">
            <a:extLst>
              <a:ext uri="{FF2B5EF4-FFF2-40B4-BE49-F238E27FC236}">
                <a16:creationId xmlns:a16="http://schemas.microsoft.com/office/drawing/2014/main" id="{3F0D617C-0793-883A-3C91-016F01DE64B8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745466" y="5045140"/>
            <a:ext cx="14920920" cy="2716474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6" name="표 12">
            <a:extLst>
              <a:ext uri="{FF2B5EF4-FFF2-40B4-BE49-F238E27FC236}">
                <a16:creationId xmlns:a16="http://schemas.microsoft.com/office/drawing/2014/main" id="{175C0495-FE9C-FF36-EA2C-0E01CE53B7A1}"/>
              </a:ext>
            </a:extLst>
          </p:cNvPr>
          <p:cNvGraphicFramePr>
            <a:graphicFrameLocks noGrp="1"/>
          </p:cNvGraphicFramePr>
          <p:nvPr/>
        </p:nvGraphicFramePr>
        <p:xfrm>
          <a:off x="3962399" y="1081468"/>
          <a:ext cx="12192000" cy="768952"/>
        </p:xfrm>
        <a:graphic>
          <a:graphicData uri="http://schemas.openxmlformats.org/drawingml/2006/table">
            <a:tbl>
              <a:tblPr firstRow="1" bandRow="1"/>
              <a:tblGrid>
                <a:gridCol w="1524000">
                  <a:extLst>
                    <a:ext uri="{9D8B030D-6E8A-4147-A177-3AD203B41FA5}">
                      <a16:colId xmlns:a16="http://schemas.microsoft.com/office/drawing/2014/main" val="291337975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81450999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428357194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329936884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6351543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58064781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97170733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168800990"/>
                    </a:ext>
                  </a:extLst>
                </a:gridCol>
              </a:tblGrid>
              <a:tr h="38447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/>
                        <a:t>DataSet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weights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/>
                        <a:t>hyp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/>
                        <a:t>Img</a:t>
                      </a:r>
                      <a:r>
                        <a:rPr lang="en-US" altLang="ko-KR" sz="1600" dirty="0"/>
                        <a:t> size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Optimizer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Batch size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Epoch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비고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50050618"/>
                  </a:ext>
                </a:extLst>
              </a:tr>
              <a:tr h="38447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Add2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ylolv5m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low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640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SGD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15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600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Last.pt</a:t>
                      </a:r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80498844"/>
                  </a:ext>
                </a:extLst>
              </a:tr>
            </a:tbl>
          </a:graphicData>
        </a:graphic>
      </p:graphicFrame>
      <p:pic>
        <p:nvPicPr>
          <p:cNvPr id="2" name="Google Shape;619;p38">
            <a:extLst>
              <a:ext uri="{FF2B5EF4-FFF2-40B4-BE49-F238E27FC236}">
                <a16:creationId xmlns:a16="http://schemas.microsoft.com/office/drawing/2014/main" id="{72E4F098-DDF3-705E-C48B-DD8EE07907EF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777842" y="4049902"/>
            <a:ext cx="16489458" cy="8725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4201622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10"/>
          <p:cNvSpPr/>
          <p:nvPr/>
        </p:nvSpPr>
        <p:spPr>
          <a:xfrm>
            <a:off x="9773992" y="-7884342"/>
            <a:ext cx="15768684" cy="15768684"/>
          </a:xfrm>
          <a:custGeom>
            <a:avLst/>
            <a:gdLst/>
            <a:ahLst/>
            <a:cxnLst/>
            <a:rect l="l" t="t" r="r" b="b"/>
            <a:pathLst>
              <a:path w="15768684" h="15768684" extrusionOk="0">
                <a:moveTo>
                  <a:pt x="0" y="0"/>
                </a:moveTo>
                <a:lnTo>
                  <a:pt x="15768684" y="0"/>
                </a:lnTo>
                <a:lnTo>
                  <a:pt x="15768684" y="15768684"/>
                </a:lnTo>
                <a:lnTo>
                  <a:pt x="0" y="1576868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pic>
        <p:nvPicPr>
          <p:cNvPr id="3" name="Google Shape;631;p39">
            <a:extLst>
              <a:ext uri="{FF2B5EF4-FFF2-40B4-BE49-F238E27FC236}">
                <a16:creationId xmlns:a16="http://schemas.microsoft.com/office/drawing/2014/main" id="{081C725D-ED9E-69E4-D991-F5E0E6C449EA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030506" y="5132130"/>
            <a:ext cx="11349318" cy="4925454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10"/>
          <p:cNvSpPr txBox="1"/>
          <p:nvPr/>
        </p:nvSpPr>
        <p:spPr>
          <a:xfrm>
            <a:off x="1031130" y="495300"/>
            <a:ext cx="10467355" cy="1479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7777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Model</a:t>
            </a:r>
            <a:r>
              <a:rPr lang="ko-KR" altLang="en-US" sz="54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ko-KR" sz="54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17.</a:t>
            </a:r>
            <a:r>
              <a:rPr lang="ko-KR" altLang="en-US" sz="54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5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67" name="Google Shape;267;p10"/>
          <p:cNvGrpSpPr/>
          <p:nvPr/>
        </p:nvGrpSpPr>
        <p:grpSpPr>
          <a:xfrm>
            <a:off x="1028700" y="2019300"/>
            <a:ext cx="15605311" cy="2357889"/>
            <a:chOff x="0" y="0"/>
            <a:chExt cx="20807077" cy="3143849"/>
          </a:xfrm>
        </p:grpSpPr>
        <p:sp>
          <p:nvSpPr>
            <p:cNvPr id="268" name="Google Shape;268;p10"/>
            <p:cNvSpPr/>
            <p:nvPr/>
          </p:nvSpPr>
          <p:spPr>
            <a:xfrm>
              <a:off x="0" y="0"/>
              <a:ext cx="657222" cy="657222"/>
            </a:xfrm>
            <a:custGeom>
              <a:avLst/>
              <a:gdLst/>
              <a:ahLst/>
              <a:cxnLst/>
              <a:rect l="l" t="t" r="r" b="b"/>
              <a:pathLst>
                <a:path w="657222" h="657222" extrusionOk="0">
                  <a:moveTo>
                    <a:pt x="0" y="0"/>
                  </a:moveTo>
                  <a:lnTo>
                    <a:pt x="657222" y="0"/>
                  </a:lnTo>
                  <a:lnTo>
                    <a:pt x="657222" y="657222"/>
                  </a:lnTo>
                  <a:lnTo>
                    <a:pt x="0" y="657222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269" name="Google Shape;269;p10"/>
            <p:cNvSpPr txBox="1"/>
            <p:nvPr/>
          </p:nvSpPr>
          <p:spPr>
            <a:xfrm>
              <a:off x="998856" y="45824"/>
              <a:ext cx="19808221" cy="309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300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2599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목적 </a:t>
              </a:r>
              <a:r>
                <a:rPr lang="en-US" altLang="ko-KR" sz="2599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:</a:t>
              </a:r>
              <a:endParaRPr lang="en-US" altLang="ko-KR" sz="2599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lnSpc>
                  <a:spcPct val="1300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0" i="0" u="none" strike="noStrike" cap="none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학습명령어</a:t>
              </a:r>
              <a:r>
                <a:rPr lang="en-US" sz="24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: </a:t>
              </a:r>
            </a:p>
            <a:p>
              <a:pPr marL="274638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20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python train.py --batch 15 --epoch 300 --data E:\AiProject\yolov5-ver5\datasets\team1-maskAdd2/data.yaml --weights  E:\AiProject\yolov5-ver5\yolov5\runs\train\Add2WYmB15E300Hyp-highOptSGD\w</a:t>
              </a:r>
              <a:endParaRPr lang="en-US" altLang="ko-KR" sz="2000" dirty="0"/>
            </a:p>
            <a:p>
              <a:pPr marL="274638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20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eights/last.pt --</a:t>
              </a:r>
              <a:r>
                <a:rPr lang="en-US" altLang="ko-KR" sz="2000" b="0" i="0" u="none" strike="noStrike" cap="none" dirty="0" err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hyp</a:t>
              </a:r>
              <a:r>
                <a:rPr lang="en-US" altLang="ko-KR" sz="20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lang="en-US" altLang="ko-KR" sz="2000" b="0" i="0" u="none" strike="noStrike" cap="none" dirty="0" err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hyp.scratch-high.yaml</a:t>
              </a:r>
              <a:r>
                <a:rPr lang="en-US" altLang="ko-KR" sz="20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--</a:t>
              </a:r>
              <a:r>
                <a:rPr lang="en-US" altLang="ko-KR" sz="2000" b="0" i="0" u="none" strike="noStrike" cap="none" dirty="0" err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img</a:t>
              </a:r>
              <a:r>
                <a:rPr lang="en-US" altLang="ko-KR" sz="20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640 --name Add2WYmB15E600Hyp-highOptSGD</a:t>
              </a:r>
              <a:endParaRPr lang="en-US" altLang="ko-KR" sz="2000" dirty="0"/>
            </a:p>
            <a:p>
              <a:pPr marL="0" marR="0" lvl="0" indent="0" algn="l" rtl="0">
                <a:lnSpc>
                  <a:spcPct val="1300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20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aphicFrame>
        <p:nvGraphicFramePr>
          <p:cNvPr id="6" name="표 12">
            <a:extLst>
              <a:ext uri="{FF2B5EF4-FFF2-40B4-BE49-F238E27FC236}">
                <a16:creationId xmlns:a16="http://schemas.microsoft.com/office/drawing/2014/main" id="{175C0495-FE9C-FF36-EA2C-0E01CE53B7A1}"/>
              </a:ext>
            </a:extLst>
          </p:cNvPr>
          <p:cNvGraphicFramePr>
            <a:graphicFrameLocks noGrp="1"/>
          </p:cNvGraphicFramePr>
          <p:nvPr/>
        </p:nvGraphicFramePr>
        <p:xfrm>
          <a:off x="3962399" y="1081468"/>
          <a:ext cx="12192000" cy="768952"/>
        </p:xfrm>
        <a:graphic>
          <a:graphicData uri="http://schemas.openxmlformats.org/drawingml/2006/table">
            <a:tbl>
              <a:tblPr firstRow="1" bandRow="1"/>
              <a:tblGrid>
                <a:gridCol w="1524000">
                  <a:extLst>
                    <a:ext uri="{9D8B030D-6E8A-4147-A177-3AD203B41FA5}">
                      <a16:colId xmlns:a16="http://schemas.microsoft.com/office/drawing/2014/main" val="291337975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81450999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428357194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329936884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6351543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58064781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97170733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168800990"/>
                    </a:ext>
                  </a:extLst>
                </a:gridCol>
              </a:tblGrid>
              <a:tr h="38447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/>
                        <a:t>DataSet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weights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/>
                        <a:t>hyp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/>
                        <a:t>Img</a:t>
                      </a:r>
                      <a:r>
                        <a:rPr lang="en-US" altLang="ko-KR" sz="1600" dirty="0"/>
                        <a:t> size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Optimizer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Batch size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Epoch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비고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50050618"/>
                  </a:ext>
                </a:extLst>
              </a:tr>
              <a:tr h="38447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Add2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ylolv5m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high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640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SGD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15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600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Last.pt</a:t>
                      </a:r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80498844"/>
                  </a:ext>
                </a:extLst>
              </a:tr>
            </a:tbl>
          </a:graphicData>
        </a:graphic>
      </p:graphicFrame>
      <p:pic>
        <p:nvPicPr>
          <p:cNvPr id="2" name="Google Shape;630;p39">
            <a:extLst>
              <a:ext uri="{FF2B5EF4-FFF2-40B4-BE49-F238E27FC236}">
                <a16:creationId xmlns:a16="http://schemas.microsoft.com/office/drawing/2014/main" id="{2181BE2F-C656-C14C-9920-1E0F51F7AF74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030506" y="4157012"/>
            <a:ext cx="15768684" cy="85059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0610107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10"/>
          <p:cNvSpPr/>
          <p:nvPr/>
        </p:nvSpPr>
        <p:spPr>
          <a:xfrm>
            <a:off x="9773992" y="-7884342"/>
            <a:ext cx="15768684" cy="15768684"/>
          </a:xfrm>
          <a:custGeom>
            <a:avLst/>
            <a:gdLst/>
            <a:ahLst/>
            <a:cxnLst/>
            <a:rect l="l" t="t" r="r" b="b"/>
            <a:pathLst>
              <a:path w="15768684" h="15768684" extrusionOk="0">
                <a:moveTo>
                  <a:pt x="0" y="0"/>
                </a:moveTo>
                <a:lnTo>
                  <a:pt x="15768684" y="0"/>
                </a:lnTo>
                <a:lnTo>
                  <a:pt x="15768684" y="15768684"/>
                </a:lnTo>
                <a:lnTo>
                  <a:pt x="0" y="1576868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66" name="Google Shape;266;p10"/>
          <p:cNvSpPr txBox="1"/>
          <p:nvPr/>
        </p:nvSpPr>
        <p:spPr>
          <a:xfrm>
            <a:off x="1031130" y="495300"/>
            <a:ext cx="10467355" cy="1479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7777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Model</a:t>
            </a:r>
            <a:r>
              <a:rPr lang="ko-KR" altLang="en-US" sz="54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ko-KR" sz="54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18.</a:t>
            </a:r>
            <a:r>
              <a:rPr lang="ko-KR" altLang="en-US" sz="54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5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67" name="Google Shape;267;p10"/>
          <p:cNvGrpSpPr/>
          <p:nvPr/>
        </p:nvGrpSpPr>
        <p:grpSpPr>
          <a:xfrm>
            <a:off x="1028700" y="2019300"/>
            <a:ext cx="15605311" cy="2234779"/>
            <a:chOff x="0" y="0"/>
            <a:chExt cx="20807077" cy="2979703"/>
          </a:xfrm>
        </p:grpSpPr>
        <p:sp>
          <p:nvSpPr>
            <p:cNvPr id="268" name="Google Shape;268;p10"/>
            <p:cNvSpPr/>
            <p:nvPr/>
          </p:nvSpPr>
          <p:spPr>
            <a:xfrm>
              <a:off x="0" y="0"/>
              <a:ext cx="657222" cy="657222"/>
            </a:xfrm>
            <a:custGeom>
              <a:avLst/>
              <a:gdLst/>
              <a:ahLst/>
              <a:cxnLst/>
              <a:rect l="l" t="t" r="r" b="b"/>
              <a:pathLst>
                <a:path w="657222" h="657222" extrusionOk="0">
                  <a:moveTo>
                    <a:pt x="0" y="0"/>
                  </a:moveTo>
                  <a:lnTo>
                    <a:pt x="657222" y="0"/>
                  </a:lnTo>
                  <a:lnTo>
                    <a:pt x="657222" y="657222"/>
                  </a:lnTo>
                  <a:lnTo>
                    <a:pt x="0" y="657222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269" name="Google Shape;269;p10"/>
            <p:cNvSpPr txBox="1"/>
            <p:nvPr/>
          </p:nvSpPr>
          <p:spPr>
            <a:xfrm>
              <a:off x="998856" y="45824"/>
              <a:ext cx="19808221" cy="293387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300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2599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목적 </a:t>
              </a:r>
              <a:r>
                <a:rPr lang="en-US" altLang="ko-KR" sz="2599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:</a:t>
              </a:r>
              <a:endParaRPr lang="en-US" altLang="ko-KR" sz="2599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lnSpc>
                  <a:spcPct val="1300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0" i="0" u="none" strike="noStrike" cap="none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학습명령어</a:t>
              </a:r>
              <a:r>
                <a:rPr lang="en-US" sz="24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: </a:t>
              </a:r>
            </a:p>
            <a:p>
              <a:pPr>
                <a:lnSpc>
                  <a:spcPct val="130011"/>
                </a:lnSpc>
              </a:pPr>
              <a:r>
                <a:rPr lang="en-US" altLang="ko-KR" sz="20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python train.py --batch 20 --epoch 150 --data E:\AiProject\yolov5-ver5\datasets\team1-maskAdd3/data.yaml --weights yolov5m.pt --optimizer SGD --</a:t>
              </a:r>
              <a:r>
                <a:rPr lang="en-US" altLang="ko-KR" sz="2000" b="0" i="0" u="none" strike="noStrike" cap="none" dirty="0" err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img</a:t>
              </a:r>
              <a:r>
                <a:rPr lang="en-US" altLang="ko-KR" sz="20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640 --</a:t>
              </a:r>
              <a:r>
                <a:rPr lang="en-US" altLang="ko-KR" sz="2000" b="0" i="0" u="none" strike="noStrike" cap="none" dirty="0" err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hyp</a:t>
              </a:r>
              <a:r>
                <a:rPr lang="en-US" altLang="ko-KR" sz="20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lang="en-US" altLang="ko-KR" sz="2000" b="0" i="0" u="none" strike="noStrike" cap="none" dirty="0" err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hyp.scratch-high.yaml</a:t>
              </a:r>
              <a:r>
                <a:rPr lang="en-US" altLang="ko-KR" sz="20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--name Add3WYmB20E150Hyp-highOptSGD</a:t>
              </a:r>
              <a:endParaRPr lang="en-US" altLang="ko-KR" sz="2000" dirty="0"/>
            </a:p>
            <a:p>
              <a:pPr marL="0" marR="0" lvl="0" indent="0" algn="l" rtl="0">
                <a:lnSpc>
                  <a:spcPct val="1300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20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aphicFrame>
        <p:nvGraphicFramePr>
          <p:cNvPr id="6" name="표 12">
            <a:extLst>
              <a:ext uri="{FF2B5EF4-FFF2-40B4-BE49-F238E27FC236}">
                <a16:creationId xmlns:a16="http://schemas.microsoft.com/office/drawing/2014/main" id="{175C0495-FE9C-FF36-EA2C-0E01CE53B7A1}"/>
              </a:ext>
            </a:extLst>
          </p:cNvPr>
          <p:cNvGraphicFramePr>
            <a:graphicFrameLocks noGrp="1"/>
          </p:cNvGraphicFramePr>
          <p:nvPr/>
        </p:nvGraphicFramePr>
        <p:xfrm>
          <a:off x="3962399" y="1081468"/>
          <a:ext cx="12192000" cy="768952"/>
        </p:xfrm>
        <a:graphic>
          <a:graphicData uri="http://schemas.openxmlformats.org/drawingml/2006/table">
            <a:tbl>
              <a:tblPr firstRow="1" bandRow="1"/>
              <a:tblGrid>
                <a:gridCol w="1524000">
                  <a:extLst>
                    <a:ext uri="{9D8B030D-6E8A-4147-A177-3AD203B41FA5}">
                      <a16:colId xmlns:a16="http://schemas.microsoft.com/office/drawing/2014/main" val="291337975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81450999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428357194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329936884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6351543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58064781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97170733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168800990"/>
                    </a:ext>
                  </a:extLst>
                </a:gridCol>
              </a:tblGrid>
              <a:tr h="38447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/>
                        <a:t>DataSet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weights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/>
                        <a:t>hyp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/>
                        <a:t>Img</a:t>
                      </a:r>
                      <a:r>
                        <a:rPr lang="en-US" altLang="ko-KR" sz="1600" dirty="0"/>
                        <a:t> size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Optimizer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Batch size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Epoch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비고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50050618"/>
                  </a:ext>
                </a:extLst>
              </a:tr>
              <a:tr h="38447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Add3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ylolv5m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high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640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SGD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20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150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80498844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E9E4A5CD-4AC8-6976-95D4-E570088B94ED}"/>
              </a:ext>
            </a:extLst>
          </p:cNvPr>
          <p:cNvSpPr/>
          <p:nvPr/>
        </p:nvSpPr>
        <p:spPr>
          <a:xfrm>
            <a:off x="12653682" y="5990856"/>
            <a:ext cx="1156447" cy="12591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Google Shape;642;p40">
            <a:extLst>
              <a:ext uri="{FF2B5EF4-FFF2-40B4-BE49-F238E27FC236}">
                <a16:creationId xmlns:a16="http://schemas.microsoft.com/office/drawing/2014/main" id="{6552B165-4419-49B4-1292-9D689971A48D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32200" y="5306468"/>
            <a:ext cx="13484183" cy="21216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643;p40">
            <a:extLst>
              <a:ext uri="{FF2B5EF4-FFF2-40B4-BE49-F238E27FC236}">
                <a16:creationId xmlns:a16="http://schemas.microsoft.com/office/drawing/2014/main" id="{E5273B4C-7CD6-4F3D-8587-9BA329E08EDA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28700" y="4126487"/>
            <a:ext cx="16272200" cy="10170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0050497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10"/>
          <p:cNvSpPr/>
          <p:nvPr/>
        </p:nvSpPr>
        <p:spPr>
          <a:xfrm>
            <a:off x="9773992" y="-7884342"/>
            <a:ext cx="15768684" cy="15768684"/>
          </a:xfrm>
          <a:custGeom>
            <a:avLst/>
            <a:gdLst/>
            <a:ahLst/>
            <a:cxnLst/>
            <a:rect l="l" t="t" r="r" b="b"/>
            <a:pathLst>
              <a:path w="15768684" h="15768684" extrusionOk="0">
                <a:moveTo>
                  <a:pt x="0" y="0"/>
                </a:moveTo>
                <a:lnTo>
                  <a:pt x="15768684" y="0"/>
                </a:lnTo>
                <a:lnTo>
                  <a:pt x="15768684" y="15768684"/>
                </a:lnTo>
                <a:lnTo>
                  <a:pt x="0" y="1576868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pic>
        <p:nvPicPr>
          <p:cNvPr id="2" name="Google Shape;654;g22952285e60_0_4">
            <a:extLst>
              <a:ext uri="{FF2B5EF4-FFF2-40B4-BE49-F238E27FC236}">
                <a16:creationId xmlns:a16="http://schemas.microsoft.com/office/drawing/2014/main" id="{8F23A160-7020-C2A1-905B-823478A6EB3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1650" y="5503858"/>
            <a:ext cx="15219524" cy="262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655;g22952285e60_0_4">
            <a:extLst>
              <a:ext uri="{FF2B5EF4-FFF2-40B4-BE49-F238E27FC236}">
                <a16:creationId xmlns:a16="http://schemas.microsoft.com/office/drawing/2014/main" id="{CCC4133B-435A-9FA5-5688-95D1685D2555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28700" y="4171693"/>
            <a:ext cx="17060349" cy="1128085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10"/>
          <p:cNvSpPr txBox="1"/>
          <p:nvPr/>
        </p:nvSpPr>
        <p:spPr>
          <a:xfrm>
            <a:off x="1031130" y="495300"/>
            <a:ext cx="10467355" cy="1479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7777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Model</a:t>
            </a:r>
            <a:r>
              <a:rPr lang="ko-KR" altLang="en-US" sz="54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ko-KR" sz="54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19.</a:t>
            </a:r>
            <a:r>
              <a:rPr lang="ko-KR" altLang="en-US" sz="54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5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67" name="Google Shape;267;p10"/>
          <p:cNvGrpSpPr/>
          <p:nvPr/>
        </p:nvGrpSpPr>
        <p:grpSpPr>
          <a:xfrm>
            <a:off x="1028700" y="2019300"/>
            <a:ext cx="15605311" cy="2357889"/>
            <a:chOff x="0" y="0"/>
            <a:chExt cx="20807077" cy="3143849"/>
          </a:xfrm>
        </p:grpSpPr>
        <p:sp>
          <p:nvSpPr>
            <p:cNvPr id="268" name="Google Shape;268;p10"/>
            <p:cNvSpPr/>
            <p:nvPr/>
          </p:nvSpPr>
          <p:spPr>
            <a:xfrm>
              <a:off x="0" y="0"/>
              <a:ext cx="657222" cy="657222"/>
            </a:xfrm>
            <a:custGeom>
              <a:avLst/>
              <a:gdLst/>
              <a:ahLst/>
              <a:cxnLst/>
              <a:rect l="l" t="t" r="r" b="b"/>
              <a:pathLst>
                <a:path w="657222" h="657222" extrusionOk="0">
                  <a:moveTo>
                    <a:pt x="0" y="0"/>
                  </a:moveTo>
                  <a:lnTo>
                    <a:pt x="657222" y="0"/>
                  </a:lnTo>
                  <a:lnTo>
                    <a:pt x="657222" y="657222"/>
                  </a:lnTo>
                  <a:lnTo>
                    <a:pt x="0" y="657222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269" name="Google Shape;269;p10"/>
            <p:cNvSpPr txBox="1"/>
            <p:nvPr/>
          </p:nvSpPr>
          <p:spPr>
            <a:xfrm>
              <a:off x="998856" y="45824"/>
              <a:ext cx="19808221" cy="309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300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2599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목적 </a:t>
              </a:r>
              <a:r>
                <a:rPr lang="en-US" altLang="ko-KR" sz="2599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:</a:t>
              </a:r>
              <a:endParaRPr lang="en-US" altLang="ko-KR" sz="2599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lnSpc>
                  <a:spcPct val="1300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0" i="0" u="none" strike="noStrike" cap="none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학습명령어</a:t>
              </a:r>
              <a:r>
                <a:rPr lang="en-US" sz="24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: </a:t>
              </a:r>
            </a:p>
            <a:p>
              <a:pPr marL="274637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altLang="ko-KR" sz="20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python train.py --batch 60 --epoch 300 --data E:\AiProject\yolov5-ver5\datasets\team1-maskAdd4/data.yaml --weights yolov5n.pt --optimizer SGD --</a:t>
              </a:r>
              <a:r>
                <a:rPr lang="en-US" altLang="ko-KR" sz="2000" dirty="0" err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img</a:t>
              </a:r>
              <a:r>
                <a:rPr lang="en-US" altLang="ko-KR" sz="20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640 --</a:t>
              </a:r>
              <a:r>
                <a:rPr lang="en-US" altLang="ko-KR" sz="2000" dirty="0" err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hyp</a:t>
              </a:r>
              <a:r>
                <a:rPr lang="en-US" altLang="ko-KR" sz="20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lang="en-US" altLang="ko-KR" sz="2000" dirty="0" err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hyp.scratch-high.yaml</a:t>
              </a:r>
              <a:r>
                <a:rPr lang="en-US" altLang="ko-KR" sz="20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--name Ad</a:t>
              </a:r>
            </a:p>
            <a:p>
              <a:pPr marL="274637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altLang="ko-KR" sz="20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d4WYnB60E300Hyp-highOptSGD</a:t>
              </a:r>
            </a:p>
            <a:p>
              <a:pPr marL="0" marR="0" lvl="0" indent="0" algn="l" rtl="0">
                <a:lnSpc>
                  <a:spcPct val="1300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20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aphicFrame>
        <p:nvGraphicFramePr>
          <p:cNvPr id="6" name="표 12">
            <a:extLst>
              <a:ext uri="{FF2B5EF4-FFF2-40B4-BE49-F238E27FC236}">
                <a16:creationId xmlns:a16="http://schemas.microsoft.com/office/drawing/2014/main" id="{175C0495-FE9C-FF36-EA2C-0E01CE53B7A1}"/>
              </a:ext>
            </a:extLst>
          </p:cNvPr>
          <p:cNvGraphicFramePr>
            <a:graphicFrameLocks noGrp="1"/>
          </p:cNvGraphicFramePr>
          <p:nvPr/>
        </p:nvGraphicFramePr>
        <p:xfrm>
          <a:off x="3962399" y="1081468"/>
          <a:ext cx="12192000" cy="768952"/>
        </p:xfrm>
        <a:graphic>
          <a:graphicData uri="http://schemas.openxmlformats.org/drawingml/2006/table">
            <a:tbl>
              <a:tblPr firstRow="1" bandRow="1"/>
              <a:tblGrid>
                <a:gridCol w="1524000">
                  <a:extLst>
                    <a:ext uri="{9D8B030D-6E8A-4147-A177-3AD203B41FA5}">
                      <a16:colId xmlns:a16="http://schemas.microsoft.com/office/drawing/2014/main" val="291337975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81450999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428357194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329936884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6351543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58064781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97170733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168800990"/>
                    </a:ext>
                  </a:extLst>
                </a:gridCol>
              </a:tblGrid>
              <a:tr h="38447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/>
                        <a:t>DataSet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weights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/>
                        <a:t>hyp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/>
                        <a:t>Img</a:t>
                      </a:r>
                      <a:r>
                        <a:rPr lang="en-US" altLang="ko-KR" sz="1600" dirty="0"/>
                        <a:t> size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Optimizer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Batch size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Epoch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비고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50050618"/>
                  </a:ext>
                </a:extLst>
              </a:tr>
              <a:tr h="38447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Add4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ylolv5l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VOC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640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SGD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10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100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804988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0048030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10"/>
          <p:cNvSpPr/>
          <p:nvPr/>
        </p:nvSpPr>
        <p:spPr>
          <a:xfrm>
            <a:off x="9773992" y="-7884342"/>
            <a:ext cx="15768684" cy="15768684"/>
          </a:xfrm>
          <a:custGeom>
            <a:avLst/>
            <a:gdLst/>
            <a:ahLst/>
            <a:cxnLst/>
            <a:rect l="l" t="t" r="r" b="b"/>
            <a:pathLst>
              <a:path w="15768684" h="15768684" extrusionOk="0">
                <a:moveTo>
                  <a:pt x="0" y="0"/>
                </a:moveTo>
                <a:lnTo>
                  <a:pt x="15768684" y="0"/>
                </a:lnTo>
                <a:lnTo>
                  <a:pt x="15768684" y="15768684"/>
                </a:lnTo>
                <a:lnTo>
                  <a:pt x="0" y="1576868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66" name="Google Shape;266;p10"/>
          <p:cNvSpPr txBox="1"/>
          <p:nvPr/>
        </p:nvSpPr>
        <p:spPr>
          <a:xfrm>
            <a:off x="1031130" y="495300"/>
            <a:ext cx="10467355" cy="1479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7777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Model</a:t>
            </a:r>
            <a:r>
              <a:rPr lang="ko-KR" altLang="en-US" sz="54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ko-KR" sz="54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20.</a:t>
            </a:r>
            <a:r>
              <a:rPr lang="ko-KR" altLang="en-US" sz="54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5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67" name="Google Shape;267;p10"/>
          <p:cNvGrpSpPr/>
          <p:nvPr/>
        </p:nvGrpSpPr>
        <p:grpSpPr>
          <a:xfrm>
            <a:off x="1028700" y="2019300"/>
            <a:ext cx="11705665" cy="2265556"/>
            <a:chOff x="0" y="0"/>
            <a:chExt cx="15607550" cy="3020739"/>
          </a:xfrm>
        </p:grpSpPr>
        <p:sp>
          <p:nvSpPr>
            <p:cNvPr id="268" name="Google Shape;268;p10"/>
            <p:cNvSpPr/>
            <p:nvPr/>
          </p:nvSpPr>
          <p:spPr>
            <a:xfrm>
              <a:off x="0" y="0"/>
              <a:ext cx="657222" cy="657222"/>
            </a:xfrm>
            <a:custGeom>
              <a:avLst/>
              <a:gdLst/>
              <a:ahLst/>
              <a:cxnLst/>
              <a:rect l="l" t="t" r="r" b="b"/>
              <a:pathLst>
                <a:path w="657222" h="657222" extrusionOk="0">
                  <a:moveTo>
                    <a:pt x="0" y="0"/>
                  </a:moveTo>
                  <a:lnTo>
                    <a:pt x="657222" y="0"/>
                  </a:lnTo>
                  <a:lnTo>
                    <a:pt x="657222" y="657222"/>
                  </a:lnTo>
                  <a:lnTo>
                    <a:pt x="0" y="657222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269" name="Google Shape;269;p10"/>
            <p:cNvSpPr txBox="1"/>
            <p:nvPr/>
          </p:nvSpPr>
          <p:spPr>
            <a:xfrm>
              <a:off x="998856" y="45824"/>
              <a:ext cx="14608694" cy="297491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300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2599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목적 </a:t>
              </a:r>
              <a:r>
                <a:rPr lang="en-US" altLang="ko-KR" sz="2599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:</a:t>
              </a:r>
              <a:endParaRPr lang="en-US" altLang="ko-KR" sz="2599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lnSpc>
                  <a:spcPct val="1300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0" i="0" u="none" strike="noStrike" cap="none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학습명령어</a:t>
              </a:r>
              <a:r>
                <a:rPr lang="en-US" sz="24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: </a:t>
              </a:r>
            </a:p>
            <a:p>
              <a:pPr marL="274637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altLang="ko-KR" sz="20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python train.py --batch 60 --epoch 300 --data E:\AiProject\yolov5-ver5\datasets\team1-maskAdd5/data.yaml --weights yolov5n.pt --optimizer SGD --</a:t>
              </a:r>
              <a:r>
                <a:rPr lang="en-US" altLang="ko-KR" sz="2000" dirty="0" err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img</a:t>
              </a:r>
              <a:r>
                <a:rPr lang="en-US" altLang="ko-KR" sz="20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640 --</a:t>
              </a:r>
              <a:r>
                <a:rPr lang="en-US" altLang="ko-KR" sz="2000" dirty="0" err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hyp</a:t>
              </a:r>
              <a:r>
                <a:rPr lang="en-US" altLang="ko-KR" sz="20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lang="en-US" altLang="ko-KR" sz="2000" dirty="0" err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hyp.scratch-high.yaml</a:t>
              </a:r>
              <a:r>
                <a:rPr lang="en-US" altLang="ko-KR" sz="20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--name Ad</a:t>
              </a:r>
            </a:p>
            <a:p>
              <a:pPr marL="274637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altLang="ko-KR" sz="20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d5WYnB60E300Hyp-highOptSGD</a:t>
              </a:r>
            </a:p>
          </p:txBody>
        </p:sp>
      </p:grpSp>
      <p:graphicFrame>
        <p:nvGraphicFramePr>
          <p:cNvPr id="6" name="표 12">
            <a:extLst>
              <a:ext uri="{FF2B5EF4-FFF2-40B4-BE49-F238E27FC236}">
                <a16:creationId xmlns:a16="http://schemas.microsoft.com/office/drawing/2014/main" id="{175C0495-FE9C-FF36-EA2C-0E01CE53B7A1}"/>
              </a:ext>
            </a:extLst>
          </p:cNvPr>
          <p:cNvGraphicFramePr>
            <a:graphicFrameLocks noGrp="1"/>
          </p:cNvGraphicFramePr>
          <p:nvPr/>
        </p:nvGraphicFramePr>
        <p:xfrm>
          <a:off x="3962399" y="1081468"/>
          <a:ext cx="12192000" cy="768952"/>
        </p:xfrm>
        <a:graphic>
          <a:graphicData uri="http://schemas.openxmlformats.org/drawingml/2006/table">
            <a:tbl>
              <a:tblPr firstRow="1" bandRow="1"/>
              <a:tblGrid>
                <a:gridCol w="1524000">
                  <a:extLst>
                    <a:ext uri="{9D8B030D-6E8A-4147-A177-3AD203B41FA5}">
                      <a16:colId xmlns:a16="http://schemas.microsoft.com/office/drawing/2014/main" val="291337975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81450999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428357194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329936884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6351543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58064781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97170733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168800990"/>
                    </a:ext>
                  </a:extLst>
                </a:gridCol>
              </a:tblGrid>
              <a:tr h="38447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/>
                        <a:t>DataSet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weights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/>
                        <a:t>hyp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/>
                        <a:t>Img</a:t>
                      </a:r>
                      <a:r>
                        <a:rPr lang="en-US" altLang="ko-KR" sz="1600" dirty="0"/>
                        <a:t> size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Optimizer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Batch size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Epoch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비고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50050618"/>
                  </a:ext>
                </a:extLst>
              </a:tr>
              <a:tr h="38447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Add5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ylolv5l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VOC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640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SGD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10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100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80498844"/>
                  </a:ext>
                </a:extLst>
              </a:tr>
            </a:tbl>
          </a:graphicData>
        </a:graphic>
      </p:graphicFrame>
      <p:pic>
        <p:nvPicPr>
          <p:cNvPr id="2" name="Google Shape;654;g22952285e60_0_4">
            <a:extLst>
              <a:ext uri="{FF2B5EF4-FFF2-40B4-BE49-F238E27FC236}">
                <a16:creationId xmlns:a16="http://schemas.microsoft.com/office/drawing/2014/main" id="{580360D7-E2D8-ADE5-C0B9-69DA8C0D7CA4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78269" y="5257618"/>
            <a:ext cx="9948277" cy="171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924A1CD-5B3A-CD06-7644-9EC294DF36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8700" y="7358203"/>
            <a:ext cx="12058395" cy="214195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20C1454-5403-857C-3274-63BCD21F7BA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0642" y="4398779"/>
            <a:ext cx="10374173" cy="657317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73BEAE2C-81D8-EBEC-AC48-556D1C60FF47}"/>
              </a:ext>
            </a:extLst>
          </p:cNvPr>
          <p:cNvSpPr/>
          <p:nvPr/>
        </p:nvSpPr>
        <p:spPr>
          <a:xfrm>
            <a:off x="14970942" y="5809129"/>
            <a:ext cx="1084846" cy="9816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3C9883A-244C-7450-BD9E-00C52C80FEF1}"/>
              </a:ext>
            </a:extLst>
          </p:cNvPr>
          <p:cNvSpPr/>
          <p:nvPr/>
        </p:nvSpPr>
        <p:spPr>
          <a:xfrm>
            <a:off x="10022424" y="8054788"/>
            <a:ext cx="1084846" cy="10757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BAC87EF1-0E68-6ED9-2891-BF5B5A9F2666}"/>
              </a:ext>
            </a:extLst>
          </p:cNvPr>
          <p:cNvCxnSpPr/>
          <p:nvPr/>
        </p:nvCxnSpPr>
        <p:spPr>
          <a:xfrm flipH="1">
            <a:off x="11403106" y="6788106"/>
            <a:ext cx="3388659" cy="112830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표 9">
            <a:extLst>
              <a:ext uri="{FF2B5EF4-FFF2-40B4-BE49-F238E27FC236}">
                <a16:creationId xmlns:a16="http://schemas.microsoft.com/office/drawing/2014/main" id="{AB430876-6AEE-8DE4-F8D7-4C14AB6997A4}"/>
              </a:ext>
            </a:extLst>
          </p:cNvPr>
          <p:cNvGraphicFramePr>
            <a:graphicFrameLocks noGrp="1"/>
          </p:cNvGraphicFramePr>
          <p:nvPr/>
        </p:nvGraphicFramePr>
        <p:xfrm>
          <a:off x="12801824" y="2167289"/>
          <a:ext cx="4056528" cy="1658936"/>
        </p:xfrm>
        <a:graphic>
          <a:graphicData uri="http://schemas.openxmlformats.org/drawingml/2006/table">
            <a:tbl>
              <a:tblPr firstRow="1" bandRow="1"/>
              <a:tblGrid>
                <a:gridCol w="1352176">
                  <a:extLst>
                    <a:ext uri="{9D8B030D-6E8A-4147-A177-3AD203B41FA5}">
                      <a16:colId xmlns:a16="http://schemas.microsoft.com/office/drawing/2014/main" val="2125005742"/>
                    </a:ext>
                  </a:extLst>
                </a:gridCol>
                <a:gridCol w="1352176">
                  <a:extLst>
                    <a:ext uri="{9D8B030D-6E8A-4147-A177-3AD203B41FA5}">
                      <a16:colId xmlns:a16="http://schemas.microsoft.com/office/drawing/2014/main" val="2745150290"/>
                    </a:ext>
                  </a:extLst>
                </a:gridCol>
                <a:gridCol w="1352176">
                  <a:extLst>
                    <a:ext uri="{9D8B030D-6E8A-4147-A177-3AD203B41FA5}">
                      <a16:colId xmlns:a16="http://schemas.microsoft.com/office/drawing/2014/main" val="2099362374"/>
                    </a:ext>
                  </a:extLst>
                </a:gridCol>
              </a:tblGrid>
              <a:tr h="5094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Val</a:t>
                      </a:r>
                      <a:endParaRPr lang="ko-KR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Mask^ </a:t>
                      </a:r>
                      <a:r>
                        <a:rPr lang="en-US" altLang="ko-KR" sz="1800" dirty="0" err="1"/>
                        <a:t>DataSet</a:t>
                      </a:r>
                      <a:endParaRPr lang="ko-KR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Helmet </a:t>
                      </a:r>
                      <a:r>
                        <a:rPr lang="en-US" altLang="ko-KR" sz="1800" dirty="0" err="1"/>
                        <a:t>DataSet</a:t>
                      </a:r>
                      <a:endParaRPr lang="ko-KR" altLang="en-US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95576285"/>
                  </a:ext>
                </a:extLst>
              </a:tr>
              <a:tr h="5094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Model 19</a:t>
                      </a:r>
                      <a:endParaRPr lang="ko-KR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182</a:t>
                      </a:r>
                      <a:endParaRPr lang="ko-KR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96</a:t>
                      </a:r>
                      <a:endParaRPr lang="ko-KR" altLang="en-US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3812286"/>
                  </a:ext>
                </a:extLst>
              </a:tr>
              <a:tr h="5094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Model 20</a:t>
                      </a:r>
                      <a:endParaRPr lang="ko-KR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48</a:t>
                      </a:r>
                      <a:endParaRPr lang="ko-KR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96</a:t>
                      </a:r>
                      <a:endParaRPr lang="ko-KR" altLang="en-US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780865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7271746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13"/>
          <p:cNvSpPr/>
          <p:nvPr/>
        </p:nvSpPr>
        <p:spPr>
          <a:xfrm>
            <a:off x="9773992" y="-7884342"/>
            <a:ext cx="15768684" cy="15768684"/>
          </a:xfrm>
          <a:custGeom>
            <a:avLst/>
            <a:gdLst/>
            <a:ahLst/>
            <a:cxnLst/>
            <a:rect l="l" t="t" r="r" b="b"/>
            <a:pathLst>
              <a:path w="15768684" h="15768684" extrusionOk="0">
                <a:moveTo>
                  <a:pt x="0" y="0"/>
                </a:moveTo>
                <a:lnTo>
                  <a:pt x="15768684" y="0"/>
                </a:lnTo>
                <a:lnTo>
                  <a:pt x="15768684" y="15768684"/>
                </a:lnTo>
                <a:lnTo>
                  <a:pt x="0" y="1576868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302" name="Google Shape;302;p13"/>
          <p:cNvSpPr txBox="1"/>
          <p:nvPr/>
        </p:nvSpPr>
        <p:spPr>
          <a:xfrm>
            <a:off x="1031130" y="495300"/>
            <a:ext cx="14437470" cy="1479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7777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5400" dirty="0">
                <a:latin typeface="Calibri"/>
                <a:ea typeface="Calibri"/>
                <a:cs typeface="Calibri"/>
                <a:sym typeface="Calibri"/>
              </a:rPr>
              <a:t>최적 모델</a:t>
            </a:r>
            <a:endParaRPr sz="5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03" name="Google Shape;303;p13"/>
          <p:cNvGrpSpPr/>
          <p:nvPr/>
        </p:nvGrpSpPr>
        <p:grpSpPr>
          <a:xfrm>
            <a:off x="1028700" y="2019300"/>
            <a:ext cx="7590865" cy="554319"/>
            <a:chOff x="0" y="0"/>
            <a:chExt cx="10121151" cy="739092"/>
          </a:xfrm>
        </p:grpSpPr>
        <p:sp>
          <p:nvSpPr>
            <p:cNvPr id="304" name="Google Shape;304;p13"/>
            <p:cNvSpPr/>
            <p:nvPr/>
          </p:nvSpPr>
          <p:spPr>
            <a:xfrm>
              <a:off x="0" y="0"/>
              <a:ext cx="657222" cy="657222"/>
            </a:xfrm>
            <a:custGeom>
              <a:avLst/>
              <a:gdLst/>
              <a:ahLst/>
              <a:cxnLst/>
              <a:rect l="l" t="t" r="r" b="b"/>
              <a:pathLst>
                <a:path w="657222" h="657222" extrusionOk="0">
                  <a:moveTo>
                    <a:pt x="0" y="0"/>
                  </a:moveTo>
                  <a:lnTo>
                    <a:pt x="657222" y="0"/>
                  </a:lnTo>
                  <a:lnTo>
                    <a:pt x="657222" y="657222"/>
                  </a:lnTo>
                  <a:lnTo>
                    <a:pt x="0" y="657222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305" name="Google Shape;305;p13"/>
            <p:cNvSpPr txBox="1"/>
            <p:nvPr/>
          </p:nvSpPr>
          <p:spPr>
            <a:xfrm>
              <a:off x="998857" y="45824"/>
              <a:ext cx="9122294" cy="6932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300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99" b="0" i="0" u="none" strike="noStrike" cap="none" dirty="0" err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학습추이</a:t>
              </a:r>
              <a:r>
                <a:rPr lang="en-US" sz="2599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(1</a:t>
              </a:r>
              <a:r>
                <a:rPr lang="en-US" sz="2599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r>
                <a:rPr lang="en-US" sz="2599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batch, 100epoch, </a:t>
              </a:r>
              <a:r>
                <a:rPr lang="en-US" sz="2599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yolov5l,</a:t>
              </a:r>
              <a:r>
                <a:rPr lang="ko-KR" altLang="en-US" sz="2599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lang="en-US" altLang="ko-KR" sz="2599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high, Add2</a:t>
              </a:r>
              <a:r>
                <a:rPr lang="en-US" sz="2599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)</a:t>
              </a:r>
              <a:endParaRPr dirty="0"/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CE2151D3-6A46-F7EE-0205-62DC98E90F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4599" y="2720046"/>
            <a:ext cx="7752179" cy="681434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9CDD7EA-9968-22E1-29BF-7DD634BBF0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4000" y="2265758"/>
            <a:ext cx="8345065" cy="754485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3CCCD69-AC0E-AC74-C3EA-49CA961406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469219" y="853350"/>
            <a:ext cx="3019846" cy="1200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01333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13"/>
          <p:cNvSpPr/>
          <p:nvPr/>
        </p:nvSpPr>
        <p:spPr>
          <a:xfrm>
            <a:off x="9773992" y="-7884342"/>
            <a:ext cx="15768684" cy="15768684"/>
          </a:xfrm>
          <a:custGeom>
            <a:avLst/>
            <a:gdLst/>
            <a:ahLst/>
            <a:cxnLst/>
            <a:rect l="l" t="t" r="r" b="b"/>
            <a:pathLst>
              <a:path w="15768684" h="15768684" extrusionOk="0">
                <a:moveTo>
                  <a:pt x="0" y="0"/>
                </a:moveTo>
                <a:lnTo>
                  <a:pt x="15768684" y="0"/>
                </a:lnTo>
                <a:lnTo>
                  <a:pt x="15768684" y="15768684"/>
                </a:lnTo>
                <a:lnTo>
                  <a:pt x="0" y="1576868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302" name="Google Shape;302;p13"/>
          <p:cNvSpPr txBox="1"/>
          <p:nvPr/>
        </p:nvSpPr>
        <p:spPr>
          <a:xfrm>
            <a:off x="1031130" y="495300"/>
            <a:ext cx="14437470" cy="1479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7777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5400" dirty="0">
                <a:latin typeface="Calibri"/>
                <a:ea typeface="Calibri"/>
                <a:cs typeface="Calibri"/>
                <a:sym typeface="Calibri"/>
              </a:rPr>
              <a:t>최적 모델</a:t>
            </a:r>
            <a:endParaRPr sz="5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259D9DB-DDDB-D0B6-B905-A30B48D93B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8700" y="2120272"/>
            <a:ext cx="7840169" cy="783072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B0F074D-35C7-DA2A-9D92-63EB4E0D54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99868" y="2110826"/>
            <a:ext cx="7840169" cy="7840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53396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13"/>
          <p:cNvSpPr/>
          <p:nvPr/>
        </p:nvSpPr>
        <p:spPr>
          <a:xfrm>
            <a:off x="9773992" y="-7884342"/>
            <a:ext cx="15768684" cy="15768684"/>
          </a:xfrm>
          <a:custGeom>
            <a:avLst/>
            <a:gdLst/>
            <a:ahLst/>
            <a:cxnLst/>
            <a:rect l="l" t="t" r="r" b="b"/>
            <a:pathLst>
              <a:path w="15768684" h="15768684" extrusionOk="0">
                <a:moveTo>
                  <a:pt x="0" y="0"/>
                </a:moveTo>
                <a:lnTo>
                  <a:pt x="15768684" y="0"/>
                </a:lnTo>
                <a:lnTo>
                  <a:pt x="15768684" y="15768684"/>
                </a:lnTo>
                <a:lnTo>
                  <a:pt x="0" y="1576868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302" name="Google Shape;302;p13"/>
          <p:cNvSpPr txBox="1"/>
          <p:nvPr/>
        </p:nvSpPr>
        <p:spPr>
          <a:xfrm>
            <a:off x="1031130" y="495300"/>
            <a:ext cx="14437470" cy="1479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7777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5400" dirty="0">
                <a:latin typeface="Calibri"/>
                <a:ea typeface="Calibri"/>
                <a:cs typeface="Calibri"/>
                <a:sym typeface="Calibri"/>
              </a:rPr>
              <a:t>최적 모델</a:t>
            </a:r>
            <a:endParaRPr sz="5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6DFFDBD-FF10-7044-716E-10D6BEEB0FB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0656"/>
          <a:stretch/>
        </p:blipFill>
        <p:spPr>
          <a:xfrm>
            <a:off x="1031131" y="1969369"/>
            <a:ext cx="6131670" cy="763746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253E961-166E-F09A-8B72-DD28167C55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24800" y="1969369"/>
            <a:ext cx="7507508" cy="7637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02386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13"/>
          <p:cNvSpPr/>
          <p:nvPr/>
        </p:nvSpPr>
        <p:spPr>
          <a:xfrm>
            <a:off x="9773992" y="-7884342"/>
            <a:ext cx="15768684" cy="15768684"/>
          </a:xfrm>
          <a:custGeom>
            <a:avLst/>
            <a:gdLst/>
            <a:ahLst/>
            <a:cxnLst/>
            <a:rect l="l" t="t" r="r" b="b"/>
            <a:pathLst>
              <a:path w="15768684" h="15768684" extrusionOk="0">
                <a:moveTo>
                  <a:pt x="0" y="0"/>
                </a:moveTo>
                <a:lnTo>
                  <a:pt x="15768684" y="0"/>
                </a:lnTo>
                <a:lnTo>
                  <a:pt x="15768684" y="15768684"/>
                </a:lnTo>
                <a:lnTo>
                  <a:pt x="0" y="1576868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302" name="Google Shape;302;p13"/>
          <p:cNvSpPr txBox="1"/>
          <p:nvPr/>
        </p:nvSpPr>
        <p:spPr>
          <a:xfrm>
            <a:off x="1031130" y="495300"/>
            <a:ext cx="14437470" cy="1479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7777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5400" dirty="0">
                <a:latin typeface="Calibri"/>
                <a:ea typeface="Calibri"/>
                <a:cs typeface="Calibri"/>
                <a:sym typeface="Calibri"/>
              </a:rPr>
              <a:t>최적 모델</a:t>
            </a:r>
            <a:endParaRPr sz="5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5898F82-71F5-E9D4-0693-28B4425D2C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5738" y="2592885"/>
            <a:ext cx="8372015" cy="763862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1679CE8-9F36-A5C6-6E31-6EBEFBDBE8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3680" y="1193827"/>
            <a:ext cx="3010320" cy="117173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ECAC0BB-B758-DDFF-368A-A4B90C6C5C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44821" y="2756646"/>
            <a:ext cx="7759278" cy="705388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DD92EC8-3966-38B1-1673-DDD4D6D04B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941411" y="1579394"/>
            <a:ext cx="2962688" cy="1181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5270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264808" y="-9364870"/>
            <a:ext cx="15768684" cy="15804000"/>
          </a:xfrm>
          <a:custGeom>
            <a:avLst/>
            <a:gdLst/>
            <a:ahLst/>
            <a:cxnLst/>
            <a:rect l="l" t="t" r="r" b="b"/>
            <a:pathLst>
              <a:path w="15768684" h="15768684">
                <a:moveTo>
                  <a:pt x="0" y="0"/>
                </a:moveTo>
                <a:lnTo>
                  <a:pt x="15768684" y="0"/>
                </a:lnTo>
                <a:lnTo>
                  <a:pt x="15768684" y="15768684"/>
                </a:lnTo>
                <a:lnTo>
                  <a:pt x="0" y="157686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b="223"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028700" y="2019300"/>
            <a:ext cx="12915899" cy="1716623"/>
            <a:chOff x="0" y="0"/>
            <a:chExt cx="17221197" cy="2288829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57222" cy="657222"/>
            </a:xfrm>
            <a:custGeom>
              <a:avLst/>
              <a:gdLst/>
              <a:ahLst/>
              <a:cxnLst/>
              <a:rect l="l" t="t" r="r" b="b"/>
              <a:pathLst>
                <a:path w="657222" h="657222">
                  <a:moveTo>
                    <a:pt x="0" y="0"/>
                  </a:moveTo>
                  <a:lnTo>
                    <a:pt x="657222" y="0"/>
                  </a:lnTo>
                  <a:lnTo>
                    <a:pt x="657222" y="657222"/>
                  </a:lnTo>
                  <a:lnTo>
                    <a:pt x="0" y="6572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TextBox 6"/>
            <p:cNvSpPr txBox="1"/>
            <p:nvPr/>
          </p:nvSpPr>
          <p:spPr>
            <a:xfrm>
              <a:off x="1340493" y="45824"/>
              <a:ext cx="15880704" cy="224300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379"/>
                </a:lnSpc>
              </a:pPr>
              <a:r>
                <a:rPr lang="ko-KR" altLang="en-US" sz="2599" dirty="0">
                  <a:latin typeface="+mj-ea"/>
                  <a:ea typeface="+mj-ea"/>
                </a:rPr>
                <a:t>우수성 및 차별성</a:t>
              </a:r>
              <a:r>
                <a:rPr lang="en-US" sz="2599" dirty="0">
                  <a:latin typeface="+mj-ea"/>
                  <a:ea typeface="+mj-ea"/>
                </a:rPr>
                <a:t>.</a:t>
              </a:r>
            </a:p>
            <a:p>
              <a:pPr marL="457200" marR="0" lvl="0" indent="-3175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Font typeface="Malgun Gothic"/>
                <a:buChar char="-"/>
              </a:pPr>
              <a:r>
                <a:rPr lang="en-US" altLang="ko-KR" sz="2400" dirty="0">
                  <a:latin typeface="Malgun Gothic"/>
                  <a:ea typeface="Malgun Gothic"/>
                  <a:cs typeface="Malgun Gothic"/>
                  <a:sym typeface="Malgun Gothic"/>
                </a:rPr>
                <a:t>YOLO </a:t>
              </a:r>
              <a:r>
                <a:rPr lang="ko-KR" altLang="en-US" sz="2400" dirty="0">
                  <a:latin typeface="Malgun Gothic"/>
                  <a:ea typeface="Malgun Gothic"/>
                  <a:cs typeface="Malgun Gothic"/>
                  <a:sym typeface="Malgun Gothic"/>
                </a:rPr>
                <a:t>모델 특성상 데이터셋의 영향이 크므로 데이터셋 수집 및 전처리에 집중</a:t>
              </a:r>
              <a:endParaRPr lang="en-US" altLang="ko-KR" sz="2400" dirty="0"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marL="457200" marR="0" lvl="0" indent="-3175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Font typeface="Malgun Gothic"/>
                <a:buChar char="-"/>
              </a:pPr>
              <a:r>
                <a:rPr lang="en-US" altLang="ko-KR" sz="2400" dirty="0">
                  <a:latin typeface="Malgun Gothic"/>
                  <a:ea typeface="Malgun Gothic"/>
                  <a:cs typeface="Malgun Gothic"/>
                  <a:sym typeface="Malgun Gothic"/>
                </a:rPr>
                <a:t>Pre training YOLOv5n </a:t>
              </a:r>
              <a:r>
                <a:rPr lang="ko-KR" altLang="en-US" sz="2400" dirty="0">
                  <a:latin typeface="Malgun Gothic"/>
                  <a:ea typeface="Malgun Gothic"/>
                  <a:cs typeface="Malgun Gothic"/>
                  <a:sym typeface="Malgun Gothic"/>
                </a:rPr>
                <a:t>모델 사용으로 속도 및 탐지 성능 증가</a:t>
              </a:r>
              <a:endParaRPr lang="en-US" altLang="ko-KR" sz="2400" dirty="0"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marL="457200" marR="0" lvl="0" indent="-3175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Font typeface="Malgun Gothic"/>
                <a:buChar char="-"/>
              </a:pPr>
              <a:r>
                <a:rPr lang="ko-KR" altLang="en-US" sz="2400" dirty="0">
                  <a:latin typeface="Malgun Gothic"/>
                  <a:ea typeface="Malgun Gothic"/>
                  <a:cs typeface="Malgun Gothic"/>
                  <a:sym typeface="Malgun Gothic"/>
                </a:rPr>
                <a:t>데이터 증량</a:t>
              </a:r>
              <a:r>
                <a:rPr lang="en-US" altLang="ko-KR" sz="2400" dirty="0">
                  <a:latin typeface="Malgun Gothic"/>
                  <a:ea typeface="Malgun Gothic"/>
                  <a:cs typeface="Malgun Gothic"/>
                  <a:sym typeface="Malgun Gothic"/>
                </a:rPr>
                <a:t>, </a:t>
              </a:r>
              <a:r>
                <a:rPr lang="ko-KR" altLang="en-US" sz="2400" dirty="0" err="1">
                  <a:latin typeface="Malgun Gothic"/>
                  <a:ea typeface="Malgun Gothic"/>
                  <a:cs typeface="Malgun Gothic"/>
                  <a:sym typeface="Malgun Gothic"/>
                </a:rPr>
                <a:t>모델복잡도</a:t>
              </a:r>
              <a:r>
                <a:rPr lang="en-US" altLang="ko-KR" sz="2400" dirty="0">
                  <a:latin typeface="Malgun Gothic"/>
                  <a:ea typeface="Malgun Gothic"/>
                  <a:cs typeface="Malgun Gothic"/>
                  <a:sym typeface="Malgun Gothic"/>
                </a:rPr>
                <a:t>, </a:t>
              </a:r>
              <a:r>
                <a:rPr lang="ko-KR" altLang="en-US" sz="2400" dirty="0" err="1">
                  <a:latin typeface="Malgun Gothic"/>
                  <a:ea typeface="Malgun Gothic"/>
                  <a:cs typeface="Malgun Gothic"/>
                  <a:sym typeface="Malgun Gothic"/>
                </a:rPr>
                <a:t>하이퍼</a:t>
              </a:r>
              <a:r>
                <a:rPr lang="ko-KR" altLang="en-US" sz="2400" dirty="0">
                  <a:latin typeface="Malgun Gothic"/>
                  <a:ea typeface="Malgun Gothic"/>
                  <a:cs typeface="Malgun Gothic"/>
                  <a:sym typeface="Malgun Gothic"/>
                </a:rPr>
                <a:t> 파라메터 최소화</a:t>
              </a:r>
              <a:endParaRPr lang="en-US" sz="2800" dirty="0">
                <a:ea typeface="Tlab 돋움 레귤러"/>
              </a:endParaRPr>
            </a:p>
          </p:txBody>
        </p:sp>
      </p:grpSp>
      <p:sp>
        <p:nvSpPr>
          <p:cNvPr id="23" name="TextBox 4">
            <a:extLst>
              <a:ext uri="{FF2B5EF4-FFF2-40B4-BE49-F238E27FC236}">
                <a16:creationId xmlns:a16="http://schemas.microsoft.com/office/drawing/2014/main" id="{0DAB1A19-F8DB-21D5-E41C-87091F73B6F4}"/>
              </a:ext>
            </a:extLst>
          </p:cNvPr>
          <p:cNvSpPr txBox="1"/>
          <p:nvPr/>
        </p:nvSpPr>
        <p:spPr>
          <a:xfrm>
            <a:off x="1031130" y="495300"/>
            <a:ext cx="10467355" cy="11127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ko-KR" altLang="en-US" sz="5400" dirty="0">
                <a:solidFill>
                  <a:srgbClr val="000000"/>
                </a:solidFill>
                <a:ea typeface="Tlab 돋움 레귤러 Bold"/>
              </a:rPr>
              <a:t>모델개발 프로세스</a:t>
            </a:r>
            <a:endParaRPr lang="en-US" sz="5400" dirty="0">
              <a:solidFill>
                <a:srgbClr val="000000"/>
              </a:solidFill>
              <a:ea typeface="Tlab 돋움 레귤러 Bold"/>
            </a:endParaRPr>
          </a:p>
        </p:txBody>
      </p:sp>
      <p:sp>
        <p:nvSpPr>
          <p:cNvPr id="27" name="Google Shape;126;g250d2581b06_0_475">
            <a:extLst>
              <a:ext uri="{FF2B5EF4-FFF2-40B4-BE49-F238E27FC236}">
                <a16:creationId xmlns:a16="http://schemas.microsoft.com/office/drawing/2014/main" id="{A0C4CAAC-594B-852B-F05E-92D203BA1643}"/>
              </a:ext>
            </a:extLst>
          </p:cNvPr>
          <p:cNvSpPr/>
          <p:nvPr/>
        </p:nvSpPr>
        <p:spPr>
          <a:xfrm>
            <a:off x="5913884" y="4116134"/>
            <a:ext cx="4806828" cy="879741"/>
          </a:xfrm>
          <a:prstGeom prst="rect">
            <a:avLst/>
          </a:prstGeom>
          <a:solidFill>
            <a:srgbClr val="93B3D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+mj-ea"/>
              <a:ea typeface="+mj-ea"/>
              <a:cs typeface="Exo Light"/>
              <a:sym typeface="Exo Light"/>
            </a:endParaRPr>
          </a:p>
        </p:txBody>
      </p:sp>
      <p:sp>
        <p:nvSpPr>
          <p:cNvPr id="28" name="Google Shape;127;g250d2581b06_0_475">
            <a:extLst>
              <a:ext uri="{FF2B5EF4-FFF2-40B4-BE49-F238E27FC236}">
                <a16:creationId xmlns:a16="http://schemas.microsoft.com/office/drawing/2014/main" id="{3EE63F34-4340-C623-8931-758FC685792B}"/>
              </a:ext>
            </a:extLst>
          </p:cNvPr>
          <p:cNvSpPr/>
          <p:nvPr/>
        </p:nvSpPr>
        <p:spPr>
          <a:xfrm>
            <a:off x="10640395" y="4122958"/>
            <a:ext cx="2727154" cy="872837"/>
          </a:xfrm>
          <a:prstGeom prst="rect">
            <a:avLst/>
          </a:prstGeom>
          <a:solidFill>
            <a:srgbClr val="36609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+mj-ea"/>
              <a:ea typeface="+mj-ea"/>
              <a:cs typeface="Exo Light"/>
              <a:sym typeface="Exo Light"/>
            </a:endParaRPr>
          </a:p>
        </p:txBody>
      </p:sp>
      <p:sp>
        <p:nvSpPr>
          <p:cNvPr id="29" name="Google Shape;128;g250d2581b06_0_475">
            <a:extLst>
              <a:ext uri="{FF2B5EF4-FFF2-40B4-BE49-F238E27FC236}">
                <a16:creationId xmlns:a16="http://schemas.microsoft.com/office/drawing/2014/main" id="{43B41460-72A9-4D4F-BD9E-5B3E821C2712}"/>
              </a:ext>
            </a:extLst>
          </p:cNvPr>
          <p:cNvSpPr/>
          <p:nvPr/>
        </p:nvSpPr>
        <p:spPr>
          <a:xfrm>
            <a:off x="2590800" y="4122957"/>
            <a:ext cx="3323233" cy="879741"/>
          </a:xfrm>
          <a:prstGeom prst="rect">
            <a:avLst/>
          </a:prstGeom>
          <a:solidFill>
            <a:srgbClr val="B7CCE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+mj-ea"/>
              <a:ea typeface="+mj-ea"/>
              <a:cs typeface="Exo Light"/>
              <a:sym typeface="Exo Light"/>
            </a:endParaRPr>
          </a:p>
        </p:txBody>
      </p:sp>
      <p:sp>
        <p:nvSpPr>
          <p:cNvPr id="30" name="Google Shape;129;g250d2581b06_0_475">
            <a:extLst>
              <a:ext uri="{FF2B5EF4-FFF2-40B4-BE49-F238E27FC236}">
                <a16:creationId xmlns:a16="http://schemas.microsoft.com/office/drawing/2014/main" id="{35C4D40E-38BC-00D8-C06C-4E425C54099E}"/>
              </a:ext>
            </a:extLst>
          </p:cNvPr>
          <p:cNvSpPr/>
          <p:nvPr/>
        </p:nvSpPr>
        <p:spPr>
          <a:xfrm>
            <a:off x="13367392" y="4115786"/>
            <a:ext cx="2406008" cy="883397"/>
          </a:xfrm>
          <a:prstGeom prst="rect">
            <a:avLst/>
          </a:prstGeom>
          <a:solidFill>
            <a:srgbClr val="24406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+mj-ea"/>
              <a:ea typeface="+mj-ea"/>
              <a:cs typeface="Exo Light"/>
              <a:sym typeface="Exo Light"/>
            </a:endParaRPr>
          </a:p>
        </p:txBody>
      </p:sp>
      <p:sp>
        <p:nvSpPr>
          <p:cNvPr id="31" name="Google Shape;130;g250d2581b06_0_475">
            <a:extLst>
              <a:ext uri="{FF2B5EF4-FFF2-40B4-BE49-F238E27FC236}">
                <a16:creationId xmlns:a16="http://schemas.microsoft.com/office/drawing/2014/main" id="{73BC54D2-1946-FD54-A521-33EB82AD8D4F}"/>
              </a:ext>
            </a:extLst>
          </p:cNvPr>
          <p:cNvSpPr txBox="1"/>
          <p:nvPr/>
        </p:nvSpPr>
        <p:spPr>
          <a:xfrm>
            <a:off x="2794970" y="4164375"/>
            <a:ext cx="2969547" cy="12500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lt1"/>
                </a:solidFill>
                <a:latin typeface="+mj-ea"/>
                <a:ea typeface="+mj-ea"/>
                <a:cs typeface="Arial"/>
                <a:sym typeface="Arial"/>
              </a:rPr>
              <a:t>1 Step</a:t>
            </a:r>
            <a:endParaRPr sz="3600">
              <a:latin typeface="+mj-ea"/>
              <a:ea typeface="+mj-ea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lt1"/>
                </a:solidFill>
                <a:latin typeface="+mj-ea"/>
                <a:ea typeface="+mj-ea"/>
                <a:cs typeface="Arial"/>
                <a:sym typeface="Arial"/>
              </a:rPr>
              <a:t>데이터 수집</a:t>
            </a:r>
            <a:endParaRPr sz="3600">
              <a:latin typeface="+mj-ea"/>
              <a:ea typeface="+mj-ea"/>
            </a:endParaRPr>
          </a:p>
        </p:txBody>
      </p:sp>
      <p:sp>
        <p:nvSpPr>
          <p:cNvPr id="32" name="Google Shape;131;g250d2581b06_0_475">
            <a:extLst>
              <a:ext uri="{FF2B5EF4-FFF2-40B4-BE49-F238E27FC236}">
                <a16:creationId xmlns:a16="http://schemas.microsoft.com/office/drawing/2014/main" id="{20547AEF-B9B1-8183-74BF-4B50CC88AF91}"/>
              </a:ext>
            </a:extLst>
          </p:cNvPr>
          <p:cNvSpPr txBox="1"/>
          <p:nvPr/>
        </p:nvSpPr>
        <p:spPr>
          <a:xfrm>
            <a:off x="11490035" y="4103015"/>
            <a:ext cx="1194987" cy="2375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lt1"/>
                </a:solidFill>
                <a:latin typeface="+mj-ea"/>
                <a:ea typeface="+mj-ea"/>
                <a:cs typeface="Arial"/>
                <a:sym typeface="Arial"/>
              </a:rPr>
              <a:t>3 Step</a:t>
            </a:r>
            <a:endParaRPr sz="3600" dirty="0">
              <a:latin typeface="+mj-ea"/>
              <a:ea typeface="+mj-ea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>
                <a:solidFill>
                  <a:schemeClr val="lt1"/>
                </a:solidFill>
                <a:latin typeface="+mj-ea"/>
                <a:ea typeface="+mj-ea"/>
                <a:cs typeface="Arial"/>
                <a:sym typeface="Arial"/>
              </a:rPr>
              <a:t>모델</a:t>
            </a:r>
            <a:r>
              <a:rPr lang="en-US" b="1" dirty="0">
                <a:solidFill>
                  <a:schemeClr val="lt1"/>
                </a:solidFill>
                <a:latin typeface="+mj-ea"/>
                <a:ea typeface="+mj-ea"/>
                <a:cs typeface="Arial"/>
                <a:sym typeface="Arial"/>
              </a:rPr>
              <a:t> </a:t>
            </a:r>
            <a:r>
              <a:rPr lang="en-US" b="1" dirty="0" err="1">
                <a:solidFill>
                  <a:schemeClr val="lt1"/>
                </a:solidFill>
                <a:latin typeface="+mj-ea"/>
                <a:ea typeface="+mj-ea"/>
                <a:cs typeface="Arial"/>
                <a:sym typeface="Arial"/>
              </a:rPr>
              <a:t>학습</a:t>
            </a:r>
            <a:endParaRPr b="1" dirty="0">
              <a:solidFill>
                <a:schemeClr val="lt1"/>
              </a:solidFill>
              <a:latin typeface="+mj-ea"/>
              <a:ea typeface="+mj-ea"/>
              <a:cs typeface="Arial"/>
              <a:sym typeface="Arial"/>
            </a:endParaRPr>
          </a:p>
        </p:txBody>
      </p:sp>
      <p:sp>
        <p:nvSpPr>
          <p:cNvPr id="33" name="Google Shape;132;g250d2581b06_0_475">
            <a:extLst>
              <a:ext uri="{FF2B5EF4-FFF2-40B4-BE49-F238E27FC236}">
                <a16:creationId xmlns:a16="http://schemas.microsoft.com/office/drawing/2014/main" id="{269EF179-CDD8-ED13-1F60-33FDC7EF453B}"/>
              </a:ext>
            </a:extLst>
          </p:cNvPr>
          <p:cNvSpPr txBox="1"/>
          <p:nvPr/>
        </p:nvSpPr>
        <p:spPr>
          <a:xfrm>
            <a:off x="13914892" y="4129643"/>
            <a:ext cx="1194987" cy="2375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lt1"/>
                </a:solidFill>
                <a:latin typeface="+mj-ea"/>
                <a:ea typeface="+mj-ea"/>
                <a:cs typeface="Arial"/>
                <a:sym typeface="Arial"/>
              </a:rPr>
              <a:t>4 Step</a:t>
            </a:r>
            <a:endParaRPr sz="3600" dirty="0">
              <a:latin typeface="+mj-ea"/>
              <a:ea typeface="+mj-ea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>
                <a:solidFill>
                  <a:schemeClr val="lt1"/>
                </a:solidFill>
                <a:latin typeface="+mj-ea"/>
                <a:ea typeface="+mj-ea"/>
                <a:cs typeface="Arial"/>
                <a:sym typeface="Arial"/>
              </a:rPr>
              <a:t>모델</a:t>
            </a:r>
            <a:r>
              <a:rPr lang="en-US" b="1" dirty="0">
                <a:solidFill>
                  <a:schemeClr val="lt1"/>
                </a:solidFill>
                <a:latin typeface="+mj-ea"/>
                <a:ea typeface="+mj-ea"/>
                <a:cs typeface="Arial"/>
                <a:sym typeface="Arial"/>
              </a:rPr>
              <a:t> </a:t>
            </a:r>
            <a:r>
              <a:rPr lang="en-US" b="1" dirty="0" err="1">
                <a:solidFill>
                  <a:schemeClr val="lt1"/>
                </a:solidFill>
                <a:latin typeface="+mj-ea"/>
                <a:ea typeface="+mj-ea"/>
                <a:cs typeface="Arial"/>
                <a:sym typeface="Arial"/>
              </a:rPr>
              <a:t>평가</a:t>
            </a:r>
            <a:endParaRPr b="1" dirty="0">
              <a:solidFill>
                <a:schemeClr val="lt1"/>
              </a:solidFill>
              <a:latin typeface="+mj-ea"/>
              <a:ea typeface="+mj-ea"/>
              <a:cs typeface="Arial"/>
              <a:sym typeface="Arial"/>
            </a:endParaRPr>
          </a:p>
        </p:txBody>
      </p:sp>
      <p:sp>
        <p:nvSpPr>
          <p:cNvPr id="34" name="Google Shape;133;g250d2581b06_0_475">
            <a:extLst>
              <a:ext uri="{FF2B5EF4-FFF2-40B4-BE49-F238E27FC236}">
                <a16:creationId xmlns:a16="http://schemas.microsoft.com/office/drawing/2014/main" id="{F595206C-5978-7AC7-50B2-DD96677E81D5}"/>
              </a:ext>
            </a:extLst>
          </p:cNvPr>
          <p:cNvSpPr txBox="1"/>
          <p:nvPr/>
        </p:nvSpPr>
        <p:spPr>
          <a:xfrm>
            <a:off x="3660320" y="5007429"/>
            <a:ext cx="1298263" cy="7916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 err="1">
                <a:solidFill>
                  <a:srgbClr val="000000"/>
                </a:solidFill>
                <a:latin typeface="+mj-ea"/>
                <a:ea typeface="+mj-ea"/>
                <a:cs typeface="Arial"/>
                <a:sym typeface="Arial"/>
              </a:rPr>
              <a:t>데이터수집</a:t>
            </a:r>
            <a:endParaRPr sz="3600" dirty="0">
              <a:latin typeface="+mj-ea"/>
              <a:ea typeface="+mj-ea"/>
            </a:endParaRPr>
          </a:p>
        </p:txBody>
      </p:sp>
      <p:sp>
        <p:nvSpPr>
          <p:cNvPr id="35" name="Google Shape;134;g250d2581b06_0_475">
            <a:extLst>
              <a:ext uri="{FF2B5EF4-FFF2-40B4-BE49-F238E27FC236}">
                <a16:creationId xmlns:a16="http://schemas.microsoft.com/office/drawing/2014/main" id="{FE7FE3DE-EA8B-E5E1-AB0C-C46D0EF14D84}"/>
              </a:ext>
            </a:extLst>
          </p:cNvPr>
          <p:cNvSpPr txBox="1"/>
          <p:nvPr/>
        </p:nvSpPr>
        <p:spPr>
          <a:xfrm>
            <a:off x="6074580" y="5037648"/>
            <a:ext cx="1096426" cy="7916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 err="1">
                <a:solidFill>
                  <a:srgbClr val="000000"/>
                </a:solidFill>
                <a:latin typeface="+mj-ea"/>
                <a:ea typeface="+mj-ea"/>
                <a:cs typeface="Arial"/>
                <a:sym typeface="Arial"/>
              </a:rPr>
              <a:t>주석변환</a:t>
            </a:r>
            <a:endParaRPr sz="1600" b="1" dirty="0">
              <a:solidFill>
                <a:srgbClr val="000000"/>
              </a:solidFill>
              <a:latin typeface="+mj-ea"/>
              <a:ea typeface="+mj-ea"/>
              <a:cs typeface="Arial"/>
              <a:sym typeface="Arial"/>
            </a:endParaRPr>
          </a:p>
        </p:txBody>
      </p:sp>
      <p:sp>
        <p:nvSpPr>
          <p:cNvPr id="36" name="Google Shape;135;g250d2581b06_0_475">
            <a:extLst>
              <a:ext uri="{FF2B5EF4-FFF2-40B4-BE49-F238E27FC236}">
                <a16:creationId xmlns:a16="http://schemas.microsoft.com/office/drawing/2014/main" id="{7955F9EC-515D-B572-91B1-4156ACC7FBDE}"/>
              </a:ext>
            </a:extLst>
          </p:cNvPr>
          <p:cNvSpPr txBox="1"/>
          <p:nvPr/>
        </p:nvSpPr>
        <p:spPr>
          <a:xfrm>
            <a:off x="7591168" y="5023946"/>
            <a:ext cx="1096426" cy="7916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000000"/>
                </a:solidFill>
                <a:latin typeface="+mj-ea"/>
                <a:ea typeface="+mj-ea"/>
                <a:cs typeface="Arial"/>
                <a:sym typeface="Arial"/>
              </a:rPr>
              <a:t>레이블링</a:t>
            </a:r>
            <a:endParaRPr sz="1600" b="1">
              <a:solidFill>
                <a:srgbClr val="000000"/>
              </a:solidFill>
              <a:latin typeface="+mj-ea"/>
              <a:ea typeface="+mj-ea"/>
              <a:cs typeface="Arial"/>
              <a:sym typeface="Arial"/>
            </a:endParaRPr>
          </a:p>
        </p:txBody>
      </p:sp>
      <p:sp>
        <p:nvSpPr>
          <p:cNvPr id="37" name="Google Shape;136;g250d2581b06_0_475">
            <a:extLst>
              <a:ext uri="{FF2B5EF4-FFF2-40B4-BE49-F238E27FC236}">
                <a16:creationId xmlns:a16="http://schemas.microsoft.com/office/drawing/2014/main" id="{4294E9E1-0539-1DD3-6595-D07BA66AF76E}"/>
              </a:ext>
            </a:extLst>
          </p:cNvPr>
          <p:cNvSpPr txBox="1"/>
          <p:nvPr/>
        </p:nvSpPr>
        <p:spPr>
          <a:xfrm>
            <a:off x="9092577" y="5024989"/>
            <a:ext cx="1353438" cy="7916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000000"/>
                </a:solidFill>
                <a:latin typeface="+mj-ea"/>
                <a:ea typeface="+mj-ea"/>
                <a:cs typeface="Arial"/>
                <a:sym typeface="Arial"/>
              </a:rPr>
              <a:t>데이터 증량</a:t>
            </a:r>
            <a:endParaRPr sz="1600" b="1">
              <a:solidFill>
                <a:srgbClr val="000000"/>
              </a:solidFill>
              <a:latin typeface="+mj-ea"/>
              <a:ea typeface="+mj-ea"/>
              <a:cs typeface="Arial"/>
              <a:sym typeface="Arial"/>
            </a:endParaRPr>
          </a:p>
        </p:txBody>
      </p:sp>
      <p:sp>
        <p:nvSpPr>
          <p:cNvPr id="38" name="Google Shape;137;g250d2581b06_0_475">
            <a:extLst>
              <a:ext uri="{FF2B5EF4-FFF2-40B4-BE49-F238E27FC236}">
                <a16:creationId xmlns:a16="http://schemas.microsoft.com/office/drawing/2014/main" id="{285A9B07-281C-ABDD-CBE7-569AC6132B56}"/>
              </a:ext>
            </a:extLst>
          </p:cNvPr>
          <p:cNvSpPr txBox="1"/>
          <p:nvPr/>
        </p:nvSpPr>
        <p:spPr>
          <a:xfrm>
            <a:off x="10840929" y="5029041"/>
            <a:ext cx="1298263" cy="7916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000000"/>
                </a:solidFill>
                <a:latin typeface="+mj-ea"/>
                <a:ea typeface="+mj-ea"/>
                <a:cs typeface="Arial"/>
                <a:sym typeface="Arial"/>
              </a:rPr>
              <a:t>모델복잡도</a:t>
            </a:r>
            <a:endParaRPr sz="1600" b="1">
              <a:solidFill>
                <a:srgbClr val="000000"/>
              </a:solidFill>
              <a:latin typeface="+mj-ea"/>
              <a:ea typeface="+mj-ea"/>
              <a:cs typeface="Arial"/>
              <a:sym typeface="Arial"/>
            </a:endParaRPr>
          </a:p>
        </p:txBody>
      </p:sp>
      <p:sp>
        <p:nvSpPr>
          <p:cNvPr id="54" name="Google Shape;153;g250d2581b06_0_475">
            <a:extLst>
              <a:ext uri="{FF2B5EF4-FFF2-40B4-BE49-F238E27FC236}">
                <a16:creationId xmlns:a16="http://schemas.microsoft.com/office/drawing/2014/main" id="{839CFE36-7E0D-509F-22DA-0C78455A7913}"/>
              </a:ext>
            </a:extLst>
          </p:cNvPr>
          <p:cNvSpPr txBox="1"/>
          <p:nvPr/>
        </p:nvSpPr>
        <p:spPr>
          <a:xfrm>
            <a:off x="14115949" y="5019977"/>
            <a:ext cx="1152073" cy="7916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000000"/>
                </a:solidFill>
                <a:latin typeface="+mj-ea"/>
                <a:ea typeface="+mj-ea"/>
                <a:cs typeface="Arial"/>
                <a:sym typeface="Arial"/>
              </a:rPr>
              <a:t>모델 평가</a:t>
            </a:r>
            <a:endParaRPr sz="1600" b="1">
              <a:solidFill>
                <a:srgbClr val="000000"/>
              </a:solidFill>
              <a:latin typeface="+mj-ea"/>
              <a:ea typeface="+mj-ea"/>
              <a:cs typeface="Arial"/>
              <a:sym typeface="Arial"/>
            </a:endParaRPr>
          </a:p>
        </p:txBody>
      </p:sp>
      <p:sp>
        <p:nvSpPr>
          <p:cNvPr id="56" name="Google Shape;155;g250d2581b06_0_475">
            <a:extLst>
              <a:ext uri="{FF2B5EF4-FFF2-40B4-BE49-F238E27FC236}">
                <a16:creationId xmlns:a16="http://schemas.microsoft.com/office/drawing/2014/main" id="{2A461086-83EF-2047-71F1-81870B21A319}"/>
              </a:ext>
            </a:extLst>
          </p:cNvPr>
          <p:cNvSpPr txBox="1"/>
          <p:nvPr/>
        </p:nvSpPr>
        <p:spPr>
          <a:xfrm>
            <a:off x="7533965" y="4076699"/>
            <a:ext cx="1406727" cy="1812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lt1"/>
                </a:solidFill>
                <a:latin typeface="+mj-ea"/>
                <a:ea typeface="+mj-ea"/>
                <a:cs typeface="Arial"/>
                <a:sym typeface="Arial"/>
              </a:rPr>
              <a:t>2 Step</a:t>
            </a:r>
            <a:endParaRPr sz="3600" dirty="0">
              <a:latin typeface="+mj-ea"/>
              <a:ea typeface="+mj-ea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>
                <a:solidFill>
                  <a:schemeClr val="lt1"/>
                </a:solidFill>
                <a:latin typeface="+mj-ea"/>
                <a:ea typeface="+mj-ea"/>
                <a:cs typeface="Arial"/>
                <a:sym typeface="Arial"/>
              </a:rPr>
              <a:t>데이터</a:t>
            </a:r>
            <a:r>
              <a:rPr lang="en-US" b="1" dirty="0">
                <a:solidFill>
                  <a:schemeClr val="lt1"/>
                </a:solidFill>
                <a:latin typeface="+mj-ea"/>
                <a:ea typeface="+mj-ea"/>
                <a:cs typeface="Arial"/>
                <a:sym typeface="Arial"/>
              </a:rPr>
              <a:t> </a:t>
            </a:r>
            <a:r>
              <a:rPr lang="en-US" b="1" dirty="0" err="1">
                <a:solidFill>
                  <a:schemeClr val="lt1"/>
                </a:solidFill>
                <a:latin typeface="+mj-ea"/>
                <a:ea typeface="+mj-ea"/>
                <a:cs typeface="Arial"/>
                <a:sym typeface="Arial"/>
              </a:rPr>
              <a:t>처리</a:t>
            </a:r>
            <a:endParaRPr sz="3600" dirty="0">
              <a:latin typeface="+mj-ea"/>
              <a:ea typeface="+mj-ea"/>
            </a:endParaRPr>
          </a:p>
        </p:txBody>
      </p:sp>
      <p:grpSp>
        <p:nvGrpSpPr>
          <p:cNvPr id="57" name="Google Shape;156;g250d2581b06_0_475">
            <a:extLst>
              <a:ext uri="{FF2B5EF4-FFF2-40B4-BE49-F238E27FC236}">
                <a16:creationId xmlns:a16="http://schemas.microsoft.com/office/drawing/2014/main" id="{CFD2C590-00E2-2F5D-7068-0CA0430B13F8}"/>
              </a:ext>
            </a:extLst>
          </p:cNvPr>
          <p:cNvGrpSpPr/>
          <p:nvPr/>
        </p:nvGrpSpPr>
        <p:grpSpPr>
          <a:xfrm>
            <a:off x="2743382" y="4095172"/>
            <a:ext cx="3170441" cy="1250009"/>
            <a:chOff x="-4930" y="2325030"/>
            <a:chExt cx="2016900" cy="923289"/>
          </a:xfrm>
        </p:grpSpPr>
        <p:sp>
          <p:nvSpPr>
            <p:cNvPr id="58" name="Google Shape;157;g250d2581b06_0_475">
              <a:extLst>
                <a:ext uri="{FF2B5EF4-FFF2-40B4-BE49-F238E27FC236}">
                  <a16:creationId xmlns:a16="http://schemas.microsoft.com/office/drawing/2014/main" id="{267B0253-8FFD-C357-BF2A-2020ED986EB8}"/>
                </a:ext>
              </a:extLst>
            </p:cNvPr>
            <p:cNvSpPr/>
            <p:nvPr/>
          </p:nvSpPr>
          <p:spPr>
            <a:xfrm>
              <a:off x="-4930" y="2349137"/>
              <a:ext cx="2016900" cy="649800"/>
            </a:xfrm>
            <a:prstGeom prst="rect">
              <a:avLst/>
            </a:prstGeom>
            <a:solidFill>
              <a:srgbClr val="B7CCE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  <a:latin typeface="+mj-ea"/>
                <a:ea typeface="+mj-ea"/>
                <a:cs typeface="Exo Light"/>
                <a:sym typeface="Exo Light"/>
              </a:endParaRPr>
            </a:p>
          </p:txBody>
        </p:sp>
        <p:sp>
          <p:nvSpPr>
            <p:cNvPr id="59" name="Google Shape;158;g250d2581b06_0_475">
              <a:extLst>
                <a:ext uri="{FF2B5EF4-FFF2-40B4-BE49-F238E27FC236}">
                  <a16:creationId xmlns:a16="http://schemas.microsoft.com/office/drawing/2014/main" id="{0C7DE4CC-0026-07CE-F86D-667D50A11295}"/>
                </a:ext>
              </a:extLst>
            </p:cNvPr>
            <p:cNvSpPr txBox="1"/>
            <p:nvPr/>
          </p:nvSpPr>
          <p:spPr>
            <a:xfrm>
              <a:off x="34993" y="2325030"/>
              <a:ext cx="1889100" cy="92328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 dirty="0">
                  <a:solidFill>
                    <a:schemeClr val="lt1"/>
                  </a:solidFill>
                  <a:latin typeface="+mj-ea"/>
                  <a:ea typeface="+mj-ea"/>
                  <a:cs typeface="Arial"/>
                  <a:sym typeface="Arial"/>
                </a:rPr>
                <a:t>1 Step</a:t>
              </a:r>
              <a:endParaRPr sz="3600" dirty="0">
                <a:latin typeface="+mj-ea"/>
                <a:ea typeface="+mj-ea"/>
              </a:endParaRPr>
            </a:p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 dirty="0" err="1">
                  <a:solidFill>
                    <a:schemeClr val="lt1"/>
                  </a:solidFill>
                  <a:latin typeface="+mj-ea"/>
                  <a:ea typeface="+mj-ea"/>
                  <a:cs typeface="Arial"/>
                  <a:sym typeface="Arial"/>
                </a:rPr>
                <a:t>데이터</a:t>
              </a:r>
              <a:r>
                <a:rPr lang="en-US" b="1" dirty="0">
                  <a:solidFill>
                    <a:schemeClr val="lt1"/>
                  </a:solidFill>
                  <a:latin typeface="+mj-ea"/>
                  <a:ea typeface="+mj-ea"/>
                  <a:cs typeface="Arial"/>
                  <a:sym typeface="Arial"/>
                </a:rPr>
                <a:t> </a:t>
              </a:r>
              <a:r>
                <a:rPr lang="en-US" b="1" dirty="0" err="1">
                  <a:solidFill>
                    <a:schemeClr val="lt1"/>
                  </a:solidFill>
                  <a:latin typeface="+mj-ea"/>
                  <a:ea typeface="+mj-ea"/>
                  <a:cs typeface="Arial"/>
                  <a:sym typeface="Arial"/>
                </a:rPr>
                <a:t>수집</a:t>
              </a:r>
              <a:endParaRPr sz="3600" dirty="0">
                <a:latin typeface="+mj-ea"/>
                <a:ea typeface="+mj-ea"/>
              </a:endParaRPr>
            </a:p>
          </p:txBody>
        </p:sp>
      </p:grpSp>
      <p:sp>
        <p:nvSpPr>
          <p:cNvPr id="60" name="Google Shape;159;g250d2581b06_0_475">
            <a:extLst>
              <a:ext uri="{FF2B5EF4-FFF2-40B4-BE49-F238E27FC236}">
                <a16:creationId xmlns:a16="http://schemas.microsoft.com/office/drawing/2014/main" id="{7ED2DD82-EE62-FB5E-412D-9991C56BA7B9}"/>
              </a:ext>
            </a:extLst>
          </p:cNvPr>
          <p:cNvSpPr txBox="1"/>
          <p:nvPr/>
        </p:nvSpPr>
        <p:spPr>
          <a:xfrm>
            <a:off x="12338206" y="5017896"/>
            <a:ext cx="693224" cy="7916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000000"/>
                </a:solidFill>
                <a:latin typeface="+mj-ea"/>
                <a:ea typeface="+mj-ea"/>
                <a:cs typeface="Arial"/>
                <a:sym typeface="Arial"/>
              </a:rPr>
              <a:t>인자</a:t>
            </a:r>
            <a:endParaRPr sz="1600" b="1">
              <a:solidFill>
                <a:srgbClr val="000000"/>
              </a:solidFill>
              <a:latin typeface="+mj-ea"/>
              <a:ea typeface="+mj-ea"/>
              <a:cs typeface="Arial"/>
              <a:sym typeface="Arial"/>
            </a:endParaRPr>
          </a:p>
        </p:txBody>
      </p:sp>
      <p:cxnSp>
        <p:nvCxnSpPr>
          <p:cNvPr id="3" name="Google Shape;982;p3">
            <a:extLst>
              <a:ext uri="{FF2B5EF4-FFF2-40B4-BE49-F238E27FC236}">
                <a16:creationId xmlns:a16="http://schemas.microsoft.com/office/drawing/2014/main" id="{A56C87F5-4D74-5EC7-79FE-3441E6A0527A}"/>
              </a:ext>
            </a:extLst>
          </p:cNvPr>
          <p:cNvCxnSpPr>
            <a:cxnSpLocks/>
            <a:stCxn id="11" idx="3"/>
          </p:cNvCxnSpPr>
          <p:nvPr/>
        </p:nvCxnSpPr>
        <p:spPr>
          <a:xfrm flipV="1">
            <a:off x="11377576" y="6959483"/>
            <a:ext cx="1163679" cy="185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" name="Google Shape;984;p3">
            <a:extLst>
              <a:ext uri="{FF2B5EF4-FFF2-40B4-BE49-F238E27FC236}">
                <a16:creationId xmlns:a16="http://schemas.microsoft.com/office/drawing/2014/main" id="{67B2D506-2C3B-A180-043E-E3308F75B890}"/>
              </a:ext>
            </a:extLst>
          </p:cNvPr>
          <p:cNvSpPr/>
          <p:nvPr/>
        </p:nvSpPr>
        <p:spPr>
          <a:xfrm>
            <a:off x="3478778" y="5614126"/>
            <a:ext cx="1483973" cy="828830"/>
          </a:xfrm>
          <a:prstGeom prst="roundRect">
            <a:avLst>
              <a:gd name="adj" fmla="val 5417"/>
            </a:avLst>
          </a:prstGeom>
          <a:solidFill>
            <a:srgbClr val="FABF8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 err="1">
                <a:solidFill>
                  <a:srgbClr val="000000"/>
                </a:solidFill>
                <a:latin typeface="+mj-ea"/>
                <a:ea typeface="+mj-ea"/>
              </a:rPr>
              <a:t>안전모</a:t>
            </a:r>
            <a:r>
              <a:rPr lang="en-US" sz="1600" b="1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 err="1">
                <a:solidFill>
                  <a:srgbClr val="000000"/>
                </a:solidFill>
                <a:latin typeface="+mj-ea"/>
                <a:ea typeface="+mj-ea"/>
              </a:rPr>
              <a:t>데이터셋</a:t>
            </a:r>
            <a:r>
              <a:rPr lang="en-US" sz="1600" b="1" dirty="0">
                <a:solidFill>
                  <a:srgbClr val="000000"/>
                </a:solidFill>
                <a:latin typeface="+mj-ea"/>
                <a:ea typeface="+mj-ea"/>
              </a:rPr>
              <a:t>(5,000)</a:t>
            </a:r>
            <a:endParaRPr sz="1600" b="1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8" name="Google Shape;985;p3">
            <a:extLst>
              <a:ext uri="{FF2B5EF4-FFF2-40B4-BE49-F238E27FC236}">
                <a16:creationId xmlns:a16="http://schemas.microsoft.com/office/drawing/2014/main" id="{03C6CC99-2C5E-C677-C4FF-74C0C7001EE9}"/>
              </a:ext>
            </a:extLst>
          </p:cNvPr>
          <p:cNvSpPr/>
          <p:nvPr/>
        </p:nvSpPr>
        <p:spPr>
          <a:xfrm>
            <a:off x="3478778" y="8300040"/>
            <a:ext cx="1483973" cy="670576"/>
          </a:xfrm>
          <a:prstGeom prst="roundRect">
            <a:avLst>
              <a:gd name="adj" fmla="val 5417"/>
            </a:avLst>
          </a:prstGeom>
          <a:solidFill>
            <a:srgbClr val="FABF8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dk1"/>
                </a:solidFill>
                <a:latin typeface="+mj-ea"/>
                <a:ea typeface="+mj-ea"/>
              </a:rPr>
              <a:t>노이즈 데이터셋(363)</a:t>
            </a:r>
            <a:endParaRPr sz="1600" b="1">
              <a:solidFill>
                <a:srgbClr val="000000"/>
              </a:solidFill>
              <a:latin typeface="+mj-ea"/>
              <a:ea typeface="+mj-ea"/>
              <a:cs typeface="Arial"/>
              <a:sym typeface="Arial"/>
            </a:endParaRPr>
          </a:p>
        </p:txBody>
      </p:sp>
      <p:sp>
        <p:nvSpPr>
          <p:cNvPr id="9" name="Google Shape;986;p3">
            <a:extLst>
              <a:ext uri="{FF2B5EF4-FFF2-40B4-BE49-F238E27FC236}">
                <a16:creationId xmlns:a16="http://schemas.microsoft.com/office/drawing/2014/main" id="{93492C98-3B2D-2632-4EE4-99D805B5BD8F}"/>
              </a:ext>
            </a:extLst>
          </p:cNvPr>
          <p:cNvSpPr/>
          <p:nvPr/>
        </p:nvSpPr>
        <p:spPr>
          <a:xfrm>
            <a:off x="5803913" y="5671901"/>
            <a:ext cx="1163174" cy="713262"/>
          </a:xfrm>
          <a:prstGeom prst="roundRect">
            <a:avLst>
              <a:gd name="adj" fmla="val 5417"/>
            </a:avLst>
          </a:prstGeom>
          <a:solidFill>
            <a:srgbClr val="B2A0C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>
                <a:latin typeface="+mj-ea"/>
                <a:ea typeface="+mj-ea"/>
              </a:rPr>
              <a:t>클래스</a:t>
            </a:r>
            <a:r>
              <a:rPr lang="en-US" sz="1600" dirty="0">
                <a:latin typeface="+mj-ea"/>
                <a:ea typeface="+mj-ea"/>
              </a:rPr>
              <a:t> </a:t>
            </a:r>
            <a:endParaRPr sz="1600" dirty="0">
              <a:latin typeface="+mj-ea"/>
              <a:ea typeface="+mj-ea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>
                <a:latin typeface="+mj-ea"/>
                <a:ea typeface="+mj-ea"/>
              </a:rPr>
              <a:t>수정</a:t>
            </a:r>
            <a:endParaRPr sz="1600" dirty="0">
              <a:solidFill>
                <a:srgbClr val="000000"/>
              </a:solidFill>
              <a:latin typeface="+mj-ea"/>
              <a:ea typeface="+mj-ea"/>
              <a:cs typeface="Arial"/>
              <a:sym typeface="Arial"/>
            </a:endParaRPr>
          </a:p>
        </p:txBody>
      </p:sp>
      <p:sp>
        <p:nvSpPr>
          <p:cNvPr id="10" name="Google Shape;987;p3">
            <a:extLst>
              <a:ext uri="{FF2B5EF4-FFF2-40B4-BE49-F238E27FC236}">
                <a16:creationId xmlns:a16="http://schemas.microsoft.com/office/drawing/2014/main" id="{159BA1C5-9F73-FC23-CDB7-87BEABBB51DD}"/>
              </a:ext>
            </a:extLst>
          </p:cNvPr>
          <p:cNvSpPr/>
          <p:nvPr/>
        </p:nvSpPr>
        <p:spPr>
          <a:xfrm>
            <a:off x="7223038" y="8566577"/>
            <a:ext cx="1163174" cy="571270"/>
          </a:xfrm>
          <a:prstGeom prst="roundRect">
            <a:avLst>
              <a:gd name="adj" fmla="val 5417"/>
            </a:avLst>
          </a:prstGeom>
          <a:solidFill>
            <a:srgbClr val="B7CCE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latin typeface="+mj-ea"/>
                <a:ea typeface="+mj-ea"/>
              </a:rPr>
              <a:t>라벨링(350)</a:t>
            </a:r>
            <a:endParaRPr sz="1600" b="1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11" name="Google Shape;983;p3">
            <a:extLst>
              <a:ext uri="{FF2B5EF4-FFF2-40B4-BE49-F238E27FC236}">
                <a16:creationId xmlns:a16="http://schemas.microsoft.com/office/drawing/2014/main" id="{623F288E-8048-1DC8-208B-8B28A3A4ED09}"/>
              </a:ext>
            </a:extLst>
          </p:cNvPr>
          <p:cNvSpPr/>
          <p:nvPr/>
        </p:nvSpPr>
        <p:spPr>
          <a:xfrm>
            <a:off x="8649806" y="6127406"/>
            <a:ext cx="2727770" cy="1667854"/>
          </a:xfrm>
          <a:prstGeom prst="roundRect">
            <a:avLst>
              <a:gd name="adj" fmla="val 5417"/>
            </a:avLst>
          </a:prstGeom>
          <a:solidFill>
            <a:srgbClr val="00FF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000000"/>
                </a:solidFill>
                <a:latin typeface="+mj-ea"/>
                <a:ea typeface="+mj-ea"/>
              </a:rPr>
              <a:t>Head-Helmet</a:t>
            </a:r>
            <a:endParaRPr sz="1600" b="1" dirty="0">
              <a:latin typeface="+mj-ea"/>
              <a:ea typeface="+mj-ea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 err="1">
                <a:latin typeface="+mj-ea"/>
                <a:ea typeface="+mj-ea"/>
              </a:rPr>
              <a:t>데이터셋</a:t>
            </a:r>
            <a:endParaRPr sz="1600" b="1" dirty="0">
              <a:latin typeface="+mj-ea"/>
              <a:ea typeface="+mj-ea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000000"/>
                </a:solidFill>
                <a:latin typeface="+mj-ea"/>
                <a:ea typeface="+mj-ea"/>
              </a:rPr>
              <a:t>(</a:t>
            </a:r>
            <a:r>
              <a:rPr lang="en-US" sz="1600" b="1" dirty="0">
                <a:latin typeface="+mj-ea"/>
                <a:ea typeface="+mj-ea"/>
              </a:rPr>
              <a:t>6,913</a:t>
            </a:r>
            <a:r>
              <a:rPr lang="en-US" sz="1600" b="1" dirty="0">
                <a:solidFill>
                  <a:srgbClr val="000000"/>
                </a:solidFill>
                <a:latin typeface="+mj-ea"/>
                <a:ea typeface="+mj-ea"/>
              </a:rPr>
              <a:t>)  </a:t>
            </a:r>
            <a:endParaRPr sz="1600" b="1" dirty="0">
              <a:latin typeface="+mj-ea"/>
              <a:ea typeface="+mj-ea"/>
            </a:endParaRPr>
          </a:p>
        </p:txBody>
      </p:sp>
      <p:sp>
        <p:nvSpPr>
          <p:cNvPr id="12" name="Google Shape;988;p3">
            <a:extLst>
              <a:ext uri="{FF2B5EF4-FFF2-40B4-BE49-F238E27FC236}">
                <a16:creationId xmlns:a16="http://schemas.microsoft.com/office/drawing/2014/main" id="{9A999A1A-31C5-D926-8790-44451802D6D0}"/>
              </a:ext>
            </a:extLst>
          </p:cNvPr>
          <p:cNvSpPr/>
          <p:nvPr/>
        </p:nvSpPr>
        <p:spPr>
          <a:xfrm>
            <a:off x="12401766" y="6559159"/>
            <a:ext cx="1313561" cy="783124"/>
          </a:xfrm>
          <a:prstGeom prst="roundRect">
            <a:avLst>
              <a:gd name="adj" fmla="val 5417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000000"/>
                </a:solidFill>
                <a:latin typeface="+mj-ea"/>
                <a:ea typeface="+mj-ea"/>
                <a:cs typeface="Arial"/>
                <a:sym typeface="Arial"/>
              </a:rPr>
              <a:t>Yolov</a:t>
            </a:r>
            <a:r>
              <a:rPr lang="en-US" sz="1600" dirty="0">
                <a:latin typeface="+mj-ea"/>
                <a:ea typeface="+mj-ea"/>
              </a:rPr>
              <a:t>5n</a:t>
            </a:r>
            <a:r>
              <a:rPr lang="en-US" sz="1600" dirty="0">
                <a:solidFill>
                  <a:srgbClr val="000000"/>
                </a:solidFill>
                <a:latin typeface="+mj-ea"/>
                <a:ea typeface="+mj-ea"/>
                <a:cs typeface="Arial"/>
                <a:sym typeface="Arial"/>
              </a:rPr>
              <a:t> 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>
                <a:solidFill>
                  <a:srgbClr val="000000"/>
                </a:solidFill>
                <a:latin typeface="+mj-ea"/>
                <a:ea typeface="+mj-ea"/>
                <a:cs typeface="Arial"/>
                <a:sym typeface="Arial"/>
              </a:rPr>
              <a:t>학습</a:t>
            </a:r>
            <a:endParaRPr sz="1600" dirty="0">
              <a:solidFill>
                <a:srgbClr val="000000"/>
              </a:solidFill>
              <a:latin typeface="+mj-ea"/>
              <a:ea typeface="+mj-ea"/>
              <a:cs typeface="Arial"/>
              <a:sym typeface="Arial"/>
            </a:endParaRPr>
          </a:p>
        </p:txBody>
      </p:sp>
      <p:sp>
        <p:nvSpPr>
          <p:cNvPr id="13" name="Google Shape;989;p3">
            <a:extLst>
              <a:ext uri="{FF2B5EF4-FFF2-40B4-BE49-F238E27FC236}">
                <a16:creationId xmlns:a16="http://schemas.microsoft.com/office/drawing/2014/main" id="{9D6C7C43-F17F-D2E6-8D6E-B6CCB72E68D9}"/>
              </a:ext>
            </a:extLst>
          </p:cNvPr>
          <p:cNvSpPr/>
          <p:nvPr/>
        </p:nvSpPr>
        <p:spPr>
          <a:xfrm>
            <a:off x="14710368" y="6722815"/>
            <a:ext cx="1117313" cy="470196"/>
          </a:xfrm>
          <a:prstGeom prst="roundRect">
            <a:avLst>
              <a:gd name="adj" fmla="val 5417"/>
            </a:avLst>
          </a:prstGeom>
          <a:solidFill>
            <a:srgbClr val="E1575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0000"/>
                </a:solidFill>
                <a:latin typeface="+mj-ea"/>
                <a:ea typeface="+mj-ea"/>
                <a:cs typeface="Arial"/>
                <a:sym typeface="Arial"/>
              </a:rPr>
              <a:t>성능 평가</a:t>
            </a:r>
            <a:endParaRPr sz="1600">
              <a:latin typeface="+mj-ea"/>
              <a:ea typeface="+mj-ea"/>
            </a:endParaRPr>
          </a:p>
        </p:txBody>
      </p:sp>
      <p:cxnSp>
        <p:nvCxnSpPr>
          <p:cNvPr id="14" name="Google Shape;996;p3">
            <a:extLst>
              <a:ext uri="{FF2B5EF4-FFF2-40B4-BE49-F238E27FC236}">
                <a16:creationId xmlns:a16="http://schemas.microsoft.com/office/drawing/2014/main" id="{D2A3B21F-C57D-0D16-EFAC-BFD1CF87C087}"/>
              </a:ext>
            </a:extLst>
          </p:cNvPr>
          <p:cNvCxnSpPr>
            <a:cxnSpLocks/>
            <a:stCxn id="12" idx="3"/>
            <a:endCxn id="13" idx="1"/>
          </p:cNvCxnSpPr>
          <p:nvPr/>
        </p:nvCxnSpPr>
        <p:spPr>
          <a:xfrm>
            <a:off x="13715327" y="6950721"/>
            <a:ext cx="995041" cy="7192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5" name="Google Shape;997;p3">
            <a:extLst>
              <a:ext uri="{FF2B5EF4-FFF2-40B4-BE49-F238E27FC236}">
                <a16:creationId xmlns:a16="http://schemas.microsoft.com/office/drawing/2014/main" id="{D14EB9F5-F513-E64F-AD17-551474DA21D7}"/>
              </a:ext>
            </a:extLst>
          </p:cNvPr>
          <p:cNvSpPr/>
          <p:nvPr/>
        </p:nvSpPr>
        <p:spPr>
          <a:xfrm>
            <a:off x="3478778" y="6545748"/>
            <a:ext cx="1483973" cy="828830"/>
          </a:xfrm>
          <a:prstGeom prst="roundRect">
            <a:avLst>
              <a:gd name="adj" fmla="val 5417"/>
            </a:avLst>
          </a:prstGeom>
          <a:solidFill>
            <a:srgbClr val="FABF8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600" b="1">
                <a:solidFill>
                  <a:schemeClr val="dk1"/>
                </a:solidFill>
                <a:latin typeface="+mj-ea"/>
                <a:ea typeface="+mj-ea"/>
              </a:rPr>
              <a:t>Capture</a:t>
            </a:r>
            <a:endParaRPr sz="1600" b="1">
              <a:solidFill>
                <a:schemeClr val="dk1"/>
              </a:solidFill>
              <a:latin typeface="+mj-ea"/>
              <a:ea typeface="+mj-e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600" b="1">
                <a:solidFill>
                  <a:schemeClr val="dk1"/>
                </a:solidFill>
                <a:latin typeface="+mj-ea"/>
                <a:ea typeface="+mj-ea"/>
              </a:rPr>
              <a:t>데이터셋(1200)</a:t>
            </a:r>
            <a:endParaRPr sz="1600" b="1">
              <a:latin typeface="+mj-ea"/>
              <a:ea typeface="+mj-ea"/>
            </a:endParaRPr>
          </a:p>
        </p:txBody>
      </p:sp>
      <p:sp>
        <p:nvSpPr>
          <p:cNvPr id="16" name="Google Shape;998;p3">
            <a:extLst>
              <a:ext uri="{FF2B5EF4-FFF2-40B4-BE49-F238E27FC236}">
                <a16:creationId xmlns:a16="http://schemas.microsoft.com/office/drawing/2014/main" id="{6CAA745E-9625-57AE-CBC7-2692481BE95C}"/>
              </a:ext>
            </a:extLst>
          </p:cNvPr>
          <p:cNvSpPr/>
          <p:nvPr/>
        </p:nvSpPr>
        <p:spPr>
          <a:xfrm>
            <a:off x="3478778" y="9137624"/>
            <a:ext cx="1483973" cy="882676"/>
          </a:xfrm>
          <a:prstGeom prst="roundRect">
            <a:avLst>
              <a:gd name="adj" fmla="val 5417"/>
            </a:avLst>
          </a:prstGeom>
          <a:solidFill>
            <a:srgbClr val="FABF8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latin typeface="+mj-ea"/>
                <a:ea typeface="+mj-ea"/>
              </a:rPr>
              <a:t>Head</a:t>
            </a:r>
            <a:endParaRPr sz="1600" b="1">
              <a:latin typeface="+mj-ea"/>
              <a:ea typeface="+mj-ea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000000"/>
                </a:solidFill>
                <a:latin typeface="+mj-ea"/>
                <a:ea typeface="+mj-ea"/>
                <a:cs typeface="Arial"/>
                <a:sym typeface="Arial"/>
              </a:rPr>
              <a:t>데이터셋(</a:t>
            </a:r>
            <a:r>
              <a:rPr lang="en-US" sz="1600" b="1">
                <a:solidFill>
                  <a:schemeClr val="dk1"/>
                </a:solidFill>
                <a:latin typeface="+mj-ea"/>
                <a:ea typeface="+mj-ea"/>
              </a:rPr>
              <a:t>300</a:t>
            </a:r>
            <a:r>
              <a:rPr lang="en-US" sz="1600" b="1">
                <a:solidFill>
                  <a:srgbClr val="000000"/>
                </a:solidFill>
                <a:latin typeface="+mj-ea"/>
                <a:ea typeface="+mj-ea"/>
                <a:cs typeface="Arial"/>
                <a:sym typeface="Arial"/>
              </a:rPr>
              <a:t>)</a:t>
            </a:r>
            <a:endParaRPr sz="1600" b="1">
              <a:solidFill>
                <a:srgbClr val="000000"/>
              </a:solidFill>
              <a:latin typeface="+mj-ea"/>
              <a:ea typeface="+mj-ea"/>
              <a:cs typeface="Arial"/>
              <a:sym typeface="Arial"/>
            </a:endParaRPr>
          </a:p>
        </p:txBody>
      </p:sp>
      <p:sp>
        <p:nvSpPr>
          <p:cNvPr id="17" name="Google Shape;999;p3">
            <a:extLst>
              <a:ext uri="{FF2B5EF4-FFF2-40B4-BE49-F238E27FC236}">
                <a16:creationId xmlns:a16="http://schemas.microsoft.com/office/drawing/2014/main" id="{0E748C5E-8085-AAF1-A4B2-CC5A2EAE17D4}"/>
              </a:ext>
            </a:extLst>
          </p:cNvPr>
          <p:cNvSpPr/>
          <p:nvPr/>
        </p:nvSpPr>
        <p:spPr>
          <a:xfrm>
            <a:off x="5803937" y="6637970"/>
            <a:ext cx="1163174" cy="640624"/>
          </a:xfrm>
          <a:prstGeom prst="roundRect">
            <a:avLst>
              <a:gd name="adj" fmla="val 5417"/>
            </a:avLst>
          </a:prstGeom>
          <a:solidFill>
            <a:srgbClr val="B2A0C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>
                <a:latin typeface="+mj-ea"/>
                <a:ea typeface="+mj-ea"/>
              </a:rPr>
              <a:t>클래스</a:t>
            </a:r>
            <a:r>
              <a:rPr lang="en-US" sz="1600" dirty="0">
                <a:latin typeface="+mj-ea"/>
                <a:ea typeface="+mj-ea"/>
              </a:rPr>
              <a:t> </a:t>
            </a:r>
            <a:endParaRPr sz="1600" dirty="0">
              <a:latin typeface="+mj-ea"/>
              <a:ea typeface="+mj-ea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>
                <a:latin typeface="+mj-ea"/>
                <a:ea typeface="+mj-ea"/>
              </a:rPr>
              <a:t>순서</a:t>
            </a:r>
            <a:r>
              <a:rPr lang="en-US" sz="1600" dirty="0">
                <a:latin typeface="+mj-ea"/>
                <a:ea typeface="+mj-ea"/>
              </a:rPr>
              <a:t> </a:t>
            </a:r>
            <a:r>
              <a:rPr lang="en-US" sz="1600" dirty="0" err="1">
                <a:latin typeface="+mj-ea"/>
                <a:ea typeface="+mj-ea"/>
              </a:rPr>
              <a:t>변경</a:t>
            </a:r>
            <a:endParaRPr sz="1600" dirty="0">
              <a:solidFill>
                <a:srgbClr val="000000"/>
              </a:solidFill>
              <a:latin typeface="+mj-ea"/>
              <a:ea typeface="+mj-ea"/>
              <a:cs typeface="Arial"/>
              <a:sym typeface="Arial"/>
            </a:endParaRPr>
          </a:p>
        </p:txBody>
      </p:sp>
      <p:sp>
        <p:nvSpPr>
          <p:cNvPr id="18" name="Google Shape;1000;p3">
            <a:extLst>
              <a:ext uri="{FF2B5EF4-FFF2-40B4-BE49-F238E27FC236}">
                <a16:creationId xmlns:a16="http://schemas.microsoft.com/office/drawing/2014/main" id="{86F6A61C-8768-3CDC-3E9B-287A0F2A83A3}"/>
              </a:ext>
            </a:extLst>
          </p:cNvPr>
          <p:cNvSpPr/>
          <p:nvPr/>
        </p:nvSpPr>
        <p:spPr>
          <a:xfrm>
            <a:off x="3478778" y="7462458"/>
            <a:ext cx="1483973" cy="670576"/>
          </a:xfrm>
          <a:prstGeom prst="roundRect">
            <a:avLst>
              <a:gd name="adj" fmla="val 5417"/>
            </a:avLst>
          </a:prstGeom>
          <a:solidFill>
            <a:srgbClr val="FABF8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latin typeface="+mj-ea"/>
                <a:ea typeface="+mj-ea"/>
              </a:rPr>
              <a:t>Open_Data</a:t>
            </a:r>
            <a:endParaRPr sz="1600" b="1">
              <a:latin typeface="+mj-ea"/>
              <a:ea typeface="+mj-ea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000000"/>
                </a:solidFill>
                <a:latin typeface="+mj-ea"/>
                <a:ea typeface="+mj-ea"/>
                <a:cs typeface="Arial"/>
                <a:sym typeface="Arial"/>
              </a:rPr>
              <a:t>데이터셋(</a:t>
            </a:r>
            <a:r>
              <a:rPr lang="en-US" sz="1600" b="1">
                <a:solidFill>
                  <a:schemeClr val="dk1"/>
                </a:solidFill>
                <a:latin typeface="+mj-ea"/>
                <a:ea typeface="+mj-ea"/>
              </a:rPr>
              <a:t>50</a:t>
            </a:r>
            <a:r>
              <a:rPr lang="en-US" sz="1600" b="1">
                <a:solidFill>
                  <a:srgbClr val="000000"/>
                </a:solidFill>
                <a:latin typeface="+mj-ea"/>
                <a:ea typeface="+mj-ea"/>
                <a:cs typeface="Arial"/>
                <a:sym typeface="Arial"/>
              </a:rPr>
              <a:t>)</a:t>
            </a:r>
            <a:endParaRPr sz="1600" b="1">
              <a:solidFill>
                <a:srgbClr val="000000"/>
              </a:solidFill>
              <a:latin typeface="+mj-ea"/>
              <a:ea typeface="+mj-ea"/>
              <a:cs typeface="Arial"/>
              <a:sym typeface="Arial"/>
            </a:endParaRPr>
          </a:p>
        </p:txBody>
      </p:sp>
      <p:cxnSp>
        <p:nvCxnSpPr>
          <p:cNvPr id="19" name="Google Shape;1001;p3">
            <a:extLst>
              <a:ext uri="{FF2B5EF4-FFF2-40B4-BE49-F238E27FC236}">
                <a16:creationId xmlns:a16="http://schemas.microsoft.com/office/drawing/2014/main" id="{3777669F-37E9-708E-D243-EC6553EF10CB}"/>
              </a:ext>
            </a:extLst>
          </p:cNvPr>
          <p:cNvCxnSpPr>
            <a:cxnSpLocks/>
            <a:stCxn id="7" idx="3"/>
            <a:endCxn id="9" idx="1"/>
          </p:cNvCxnSpPr>
          <p:nvPr/>
        </p:nvCxnSpPr>
        <p:spPr>
          <a:xfrm flipV="1">
            <a:off x="4962751" y="6028532"/>
            <a:ext cx="841162" cy="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" name="Google Shape;1002;p3">
            <a:extLst>
              <a:ext uri="{FF2B5EF4-FFF2-40B4-BE49-F238E27FC236}">
                <a16:creationId xmlns:a16="http://schemas.microsoft.com/office/drawing/2014/main" id="{E2C06971-0C84-8114-ADC0-507A34502BE4}"/>
              </a:ext>
            </a:extLst>
          </p:cNvPr>
          <p:cNvCxnSpPr>
            <a:cxnSpLocks/>
            <a:stCxn id="15" idx="3"/>
            <a:endCxn id="17" idx="1"/>
          </p:cNvCxnSpPr>
          <p:nvPr/>
        </p:nvCxnSpPr>
        <p:spPr>
          <a:xfrm flipV="1">
            <a:off x="4962751" y="6958282"/>
            <a:ext cx="841186" cy="188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" name="Google Shape;1003;p3">
            <a:extLst>
              <a:ext uri="{FF2B5EF4-FFF2-40B4-BE49-F238E27FC236}">
                <a16:creationId xmlns:a16="http://schemas.microsoft.com/office/drawing/2014/main" id="{95382720-6179-04D5-3BCA-C75206E9C19C}"/>
              </a:ext>
            </a:extLst>
          </p:cNvPr>
          <p:cNvCxnSpPr>
            <a:cxnSpLocks/>
            <a:stCxn id="18" idx="3"/>
            <a:endCxn id="10" idx="1"/>
          </p:cNvCxnSpPr>
          <p:nvPr/>
        </p:nvCxnSpPr>
        <p:spPr>
          <a:xfrm>
            <a:off x="4962751" y="7797746"/>
            <a:ext cx="2260287" cy="1054466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" name="Google Shape;1004;p3">
            <a:extLst>
              <a:ext uri="{FF2B5EF4-FFF2-40B4-BE49-F238E27FC236}">
                <a16:creationId xmlns:a16="http://schemas.microsoft.com/office/drawing/2014/main" id="{8E3518E0-7610-F22D-CA72-640112950026}"/>
              </a:ext>
            </a:extLst>
          </p:cNvPr>
          <p:cNvCxnSpPr>
            <a:cxnSpLocks/>
            <a:stCxn id="16" idx="3"/>
            <a:endCxn id="10" idx="1"/>
          </p:cNvCxnSpPr>
          <p:nvPr/>
        </p:nvCxnSpPr>
        <p:spPr>
          <a:xfrm flipV="1">
            <a:off x="4962751" y="8852212"/>
            <a:ext cx="2260287" cy="72675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" name="Google Shape;1005;p3">
            <a:extLst>
              <a:ext uri="{FF2B5EF4-FFF2-40B4-BE49-F238E27FC236}">
                <a16:creationId xmlns:a16="http://schemas.microsoft.com/office/drawing/2014/main" id="{4ECBFDC3-A6EF-BBFB-3B03-174459A082A9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>
            <a:off x="6967087" y="6028532"/>
            <a:ext cx="1682719" cy="932801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" name="Google Shape;1006;p3">
            <a:extLst>
              <a:ext uri="{FF2B5EF4-FFF2-40B4-BE49-F238E27FC236}">
                <a16:creationId xmlns:a16="http://schemas.microsoft.com/office/drawing/2014/main" id="{936AABEF-66A6-9DD7-2257-096FAE31F170}"/>
              </a:ext>
            </a:extLst>
          </p:cNvPr>
          <p:cNvCxnSpPr>
            <a:cxnSpLocks/>
            <a:stCxn id="10" idx="0"/>
            <a:endCxn id="11" idx="1"/>
          </p:cNvCxnSpPr>
          <p:nvPr/>
        </p:nvCxnSpPr>
        <p:spPr>
          <a:xfrm rot="5400000" flipH="1" flipV="1">
            <a:off x="7424593" y="7341365"/>
            <a:ext cx="1605244" cy="845181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" name="Google Shape;1007;p3">
            <a:extLst>
              <a:ext uri="{FF2B5EF4-FFF2-40B4-BE49-F238E27FC236}">
                <a16:creationId xmlns:a16="http://schemas.microsoft.com/office/drawing/2014/main" id="{B49E3612-F00B-2F24-3FC3-202544EDD20E}"/>
              </a:ext>
            </a:extLst>
          </p:cNvPr>
          <p:cNvCxnSpPr>
            <a:cxnSpLocks/>
            <a:stCxn id="17" idx="3"/>
            <a:endCxn id="11" idx="1"/>
          </p:cNvCxnSpPr>
          <p:nvPr/>
        </p:nvCxnSpPr>
        <p:spPr>
          <a:xfrm>
            <a:off x="6967111" y="6958282"/>
            <a:ext cx="1682695" cy="305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4" name="Google Shape;1008;p3">
            <a:extLst>
              <a:ext uri="{FF2B5EF4-FFF2-40B4-BE49-F238E27FC236}">
                <a16:creationId xmlns:a16="http://schemas.microsoft.com/office/drawing/2014/main" id="{22E1FBF3-8D56-DCAE-233C-A2936A6D0D96}"/>
              </a:ext>
            </a:extLst>
          </p:cNvPr>
          <p:cNvSpPr txBox="1"/>
          <p:nvPr/>
        </p:nvSpPr>
        <p:spPr>
          <a:xfrm>
            <a:off x="8346186" y="7374578"/>
            <a:ext cx="3338608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latin typeface="+mj-ea"/>
                <a:ea typeface="+mj-ea"/>
              </a:rPr>
              <a:t>Train : Vali : Test = 8 : 1 : 1</a:t>
            </a:r>
            <a:endParaRPr sz="1600" b="1" dirty="0">
              <a:latin typeface="+mj-ea"/>
              <a:ea typeface="+mj-ea"/>
            </a:endParaRPr>
          </a:p>
        </p:txBody>
      </p:sp>
      <p:sp>
        <p:nvSpPr>
          <p:cNvPr id="66" name="Google Shape;1009;p3">
            <a:extLst>
              <a:ext uri="{FF2B5EF4-FFF2-40B4-BE49-F238E27FC236}">
                <a16:creationId xmlns:a16="http://schemas.microsoft.com/office/drawing/2014/main" id="{11087EF8-BEC8-A202-FAFF-1E12D42A1FDF}"/>
              </a:ext>
            </a:extLst>
          </p:cNvPr>
          <p:cNvSpPr txBox="1"/>
          <p:nvPr/>
        </p:nvSpPr>
        <p:spPr>
          <a:xfrm>
            <a:off x="6135291" y="9237808"/>
            <a:ext cx="3338608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latin typeface="+mj-ea"/>
                <a:ea typeface="+mj-ea"/>
              </a:rPr>
              <a:t>LabelImg 활용</a:t>
            </a:r>
            <a:endParaRPr sz="1600" b="1">
              <a:latin typeface="+mj-ea"/>
              <a:ea typeface="+mj-ea"/>
            </a:endParaRPr>
          </a:p>
        </p:txBody>
      </p:sp>
      <p:sp>
        <p:nvSpPr>
          <p:cNvPr id="68" name="Google Shape;1011;p3">
            <a:extLst>
              <a:ext uri="{FF2B5EF4-FFF2-40B4-BE49-F238E27FC236}">
                <a16:creationId xmlns:a16="http://schemas.microsoft.com/office/drawing/2014/main" id="{25AA2A4C-3005-3354-1D10-BB22B8C9A1A0}"/>
              </a:ext>
            </a:extLst>
          </p:cNvPr>
          <p:cNvSpPr txBox="1"/>
          <p:nvPr/>
        </p:nvSpPr>
        <p:spPr>
          <a:xfrm>
            <a:off x="12285879" y="7315372"/>
            <a:ext cx="1912000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latin typeface="+mj-ea"/>
                <a:ea typeface="+mj-ea"/>
              </a:rPr>
              <a:t>- Epoch 100</a:t>
            </a:r>
            <a:endParaRPr sz="1600" b="1">
              <a:latin typeface="+mj-ea"/>
              <a:ea typeface="+mj-e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latin typeface="+mj-ea"/>
                <a:ea typeface="+mj-ea"/>
              </a:rPr>
              <a:t>- Batch_Size 24</a:t>
            </a:r>
            <a:endParaRPr sz="1600" b="1">
              <a:latin typeface="+mj-ea"/>
              <a:ea typeface="+mj-e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latin typeface="+mj-ea"/>
                <a:ea typeface="+mj-ea"/>
              </a:rPr>
              <a:t>- images 640</a:t>
            </a:r>
            <a:endParaRPr sz="1600" b="1">
              <a:latin typeface="+mj-ea"/>
              <a:ea typeface="+mj-ea"/>
            </a:endParaRPr>
          </a:p>
        </p:txBody>
      </p:sp>
      <p:sp>
        <p:nvSpPr>
          <p:cNvPr id="69" name="Google Shape;1012;p3">
            <a:extLst>
              <a:ext uri="{FF2B5EF4-FFF2-40B4-BE49-F238E27FC236}">
                <a16:creationId xmlns:a16="http://schemas.microsoft.com/office/drawing/2014/main" id="{A95F78B9-7634-70F4-4CA3-C43B2D2C93A3}"/>
              </a:ext>
            </a:extLst>
          </p:cNvPr>
          <p:cNvSpPr txBox="1"/>
          <p:nvPr/>
        </p:nvSpPr>
        <p:spPr>
          <a:xfrm>
            <a:off x="14425132" y="7362484"/>
            <a:ext cx="2179847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latin typeface="+mj-ea"/>
                <a:ea typeface="+mj-ea"/>
              </a:rPr>
              <a:t>- Test Set 활용</a:t>
            </a:r>
            <a:endParaRPr sz="1600" b="1">
              <a:latin typeface="+mj-ea"/>
              <a:ea typeface="+mj-e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latin typeface="+mj-ea"/>
                <a:ea typeface="+mj-ea"/>
              </a:rPr>
              <a:t>- 추론, 검출 평가</a:t>
            </a:r>
            <a:endParaRPr sz="1600" b="1">
              <a:latin typeface="+mj-ea"/>
              <a:ea typeface="+mj-ea"/>
            </a:endParaRPr>
          </a:p>
        </p:txBody>
      </p:sp>
      <p:cxnSp>
        <p:nvCxnSpPr>
          <p:cNvPr id="70" name="Google Shape;1013;p3">
            <a:extLst>
              <a:ext uri="{FF2B5EF4-FFF2-40B4-BE49-F238E27FC236}">
                <a16:creationId xmlns:a16="http://schemas.microsoft.com/office/drawing/2014/main" id="{395F69E0-B638-6124-C7EF-FBD37D77F0DA}"/>
              </a:ext>
            </a:extLst>
          </p:cNvPr>
          <p:cNvCxnSpPr/>
          <p:nvPr/>
        </p:nvCxnSpPr>
        <p:spPr>
          <a:xfrm>
            <a:off x="3185950" y="5779676"/>
            <a:ext cx="0" cy="220807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71" name="Google Shape;1014;p3">
            <a:extLst>
              <a:ext uri="{FF2B5EF4-FFF2-40B4-BE49-F238E27FC236}">
                <a16:creationId xmlns:a16="http://schemas.microsoft.com/office/drawing/2014/main" id="{4F809379-4C24-0C3D-9A44-18CA9DFD3B0D}"/>
              </a:ext>
            </a:extLst>
          </p:cNvPr>
          <p:cNvCxnSpPr/>
          <p:nvPr/>
        </p:nvCxnSpPr>
        <p:spPr>
          <a:xfrm>
            <a:off x="2809441" y="5779676"/>
            <a:ext cx="0" cy="294742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72" name="Google Shape;1015;p3">
            <a:extLst>
              <a:ext uri="{FF2B5EF4-FFF2-40B4-BE49-F238E27FC236}">
                <a16:creationId xmlns:a16="http://schemas.microsoft.com/office/drawing/2014/main" id="{AF51EB4C-2F37-502B-BE54-522E00BCC952}"/>
              </a:ext>
            </a:extLst>
          </p:cNvPr>
          <p:cNvCxnSpPr/>
          <p:nvPr/>
        </p:nvCxnSpPr>
        <p:spPr>
          <a:xfrm>
            <a:off x="2432932" y="5779676"/>
            <a:ext cx="0" cy="387523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73" name="Google Shape;1016;p3">
            <a:extLst>
              <a:ext uri="{FF2B5EF4-FFF2-40B4-BE49-F238E27FC236}">
                <a16:creationId xmlns:a16="http://schemas.microsoft.com/office/drawing/2014/main" id="{ECBE30BD-B891-EBD1-CE25-3C621D35A05B}"/>
              </a:ext>
            </a:extLst>
          </p:cNvPr>
          <p:cNvSpPr txBox="1"/>
          <p:nvPr/>
        </p:nvSpPr>
        <p:spPr>
          <a:xfrm>
            <a:off x="2849118" y="5430052"/>
            <a:ext cx="648659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FF0000"/>
                </a:solidFill>
                <a:latin typeface="+mj-ea"/>
                <a:ea typeface="+mj-ea"/>
              </a:rPr>
              <a:t>v1</a:t>
            </a:r>
            <a:endParaRPr sz="1600" b="1">
              <a:solidFill>
                <a:srgbClr val="FF0000"/>
              </a:solidFill>
              <a:latin typeface="+mj-ea"/>
              <a:ea typeface="+mj-ea"/>
            </a:endParaRPr>
          </a:p>
        </p:txBody>
      </p:sp>
      <p:sp>
        <p:nvSpPr>
          <p:cNvPr id="74" name="Google Shape;1017;p3">
            <a:extLst>
              <a:ext uri="{FF2B5EF4-FFF2-40B4-BE49-F238E27FC236}">
                <a16:creationId xmlns:a16="http://schemas.microsoft.com/office/drawing/2014/main" id="{BE7201BE-7EE4-2AE1-6C67-BCD00F48F546}"/>
              </a:ext>
            </a:extLst>
          </p:cNvPr>
          <p:cNvSpPr txBox="1"/>
          <p:nvPr/>
        </p:nvSpPr>
        <p:spPr>
          <a:xfrm>
            <a:off x="2512875" y="5430052"/>
            <a:ext cx="648659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FF0000"/>
                </a:solidFill>
                <a:latin typeface="+mj-ea"/>
                <a:ea typeface="+mj-ea"/>
              </a:rPr>
              <a:t>v2</a:t>
            </a:r>
            <a:endParaRPr sz="1600" b="1">
              <a:solidFill>
                <a:srgbClr val="FF0000"/>
              </a:solidFill>
              <a:latin typeface="+mj-ea"/>
              <a:ea typeface="+mj-ea"/>
            </a:endParaRPr>
          </a:p>
        </p:txBody>
      </p:sp>
      <p:sp>
        <p:nvSpPr>
          <p:cNvPr id="75" name="Google Shape;1018;p3">
            <a:extLst>
              <a:ext uri="{FF2B5EF4-FFF2-40B4-BE49-F238E27FC236}">
                <a16:creationId xmlns:a16="http://schemas.microsoft.com/office/drawing/2014/main" id="{A988BF07-2842-9627-8A60-FE5DCD0AB221}"/>
              </a:ext>
            </a:extLst>
          </p:cNvPr>
          <p:cNvSpPr txBox="1"/>
          <p:nvPr/>
        </p:nvSpPr>
        <p:spPr>
          <a:xfrm>
            <a:off x="2064550" y="5430052"/>
            <a:ext cx="648659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FF0000"/>
                </a:solidFill>
                <a:latin typeface="+mj-ea"/>
                <a:ea typeface="+mj-ea"/>
              </a:rPr>
              <a:t>v3</a:t>
            </a:r>
            <a:endParaRPr sz="1600" b="1">
              <a:solidFill>
                <a:srgbClr val="FF0000"/>
              </a:solidFill>
              <a:latin typeface="+mj-ea"/>
              <a:ea typeface="+mj-ea"/>
            </a:endParaRPr>
          </a:p>
        </p:txBody>
      </p:sp>
      <p:sp>
        <p:nvSpPr>
          <p:cNvPr id="41" name="슬라이드 번호 개체 틀 6">
            <a:extLst>
              <a:ext uri="{FF2B5EF4-FFF2-40B4-BE49-F238E27FC236}">
                <a16:creationId xmlns:a16="http://schemas.microsoft.com/office/drawing/2014/main" id="{39458128-B1A5-B024-EDFA-1FBD3D0971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1721927" y="1301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800" b="1" smtClean="0">
                <a:solidFill>
                  <a:schemeClr val="tx1"/>
                </a:solidFill>
                <a:latin typeface="+mn-ea"/>
              </a:rPr>
              <a:pPr/>
              <a:t>5</a:t>
            </a:fld>
            <a:endParaRPr lang="en-US" sz="2800" b="1" dirty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3075563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13"/>
          <p:cNvSpPr/>
          <p:nvPr/>
        </p:nvSpPr>
        <p:spPr>
          <a:xfrm>
            <a:off x="9773992" y="-7884342"/>
            <a:ext cx="15768684" cy="15768684"/>
          </a:xfrm>
          <a:custGeom>
            <a:avLst/>
            <a:gdLst/>
            <a:ahLst/>
            <a:cxnLst/>
            <a:rect l="l" t="t" r="r" b="b"/>
            <a:pathLst>
              <a:path w="15768684" h="15768684" extrusionOk="0">
                <a:moveTo>
                  <a:pt x="0" y="0"/>
                </a:moveTo>
                <a:lnTo>
                  <a:pt x="15768684" y="0"/>
                </a:lnTo>
                <a:lnTo>
                  <a:pt x="15768684" y="15768684"/>
                </a:lnTo>
                <a:lnTo>
                  <a:pt x="0" y="1576868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302" name="Google Shape;302;p13"/>
          <p:cNvSpPr txBox="1"/>
          <p:nvPr/>
        </p:nvSpPr>
        <p:spPr>
          <a:xfrm>
            <a:off x="1031130" y="495300"/>
            <a:ext cx="14437470" cy="1479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7777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5400" dirty="0">
                <a:latin typeface="Calibri"/>
                <a:ea typeface="Calibri"/>
                <a:cs typeface="Calibri"/>
                <a:sym typeface="Calibri"/>
              </a:rPr>
              <a:t>최적 모델</a:t>
            </a:r>
            <a:endParaRPr sz="5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00DCD41-1429-3640-FB66-96A20C8B8E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5292" y="1853464"/>
            <a:ext cx="15963811" cy="8087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80431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13"/>
          <p:cNvSpPr/>
          <p:nvPr/>
        </p:nvSpPr>
        <p:spPr>
          <a:xfrm>
            <a:off x="9773992" y="-7884342"/>
            <a:ext cx="15768684" cy="15768684"/>
          </a:xfrm>
          <a:custGeom>
            <a:avLst/>
            <a:gdLst/>
            <a:ahLst/>
            <a:cxnLst/>
            <a:rect l="l" t="t" r="r" b="b"/>
            <a:pathLst>
              <a:path w="15768684" h="15768684" extrusionOk="0">
                <a:moveTo>
                  <a:pt x="0" y="0"/>
                </a:moveTo>
                <a:lnTo>
                  <a:pt x="15768684" y="0"/>
                </a:lnTo>
                <a:lnTo>
                  <a:pt x="15768684" y="15768684"/>
                </a:lnTo>
                <a:lnTo>
                  <a:pt x="0" y="1576868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302" name="Google Shape;302;p13"/>
          <p:cNvSpPr txBox="1"/>
          <p:nvPr/>
        </p:nvSpPr>
        <p:spPr>
          <a:xfrm>
            <a:off x="1031130" y="495300"/>
            <a:ext cx="14437470" cy="1479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7777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5400" dirty="0">
                <a:latin typeface="Calibri"/>
                <a:ea typeface="Calibri"/>
                <a:cs typeface="Calibri"/>
                <a:sym typeface="Calibri"/>
              </a:rPr>
              <a:t>최적 모델  </a:t>
            </a:r>
            <a:r>
              <a:rPr lang="en-US" altLang="ko-KR" sz="5400" dirty="0" err="1">
                <a:latin typeface="Calibri"/>
                <a:ea typeface="Calibri"/>
                <a:cs typeface="Calibri"/>
                <a:sym typeface="Calibri"/>
              </a:rPr>
              <a:t>Train_batch_img</a:t>
            </a:r>
            <a:endParaRPr sz="5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442A38E-0A2C-E144-8C00-567779B9AC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8983" y="1942005"/>
            <a:ext cx="7821116" cy="784969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3CA9578-1E02-C663-05BF-5705BDEFF2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16964" y="1942005"/>
            <a:ext cx="7459116" cy="7840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96526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13"/>
          <p:cNvSpPr/>
          <p:nvPr/>
        </p:nvSpPr>
        <p:spPr>
          <a:xfrm>
            <a:off x="9773992" y="-7884342"/>
            <a:ext cx="15768684" cy="15768684"/>
          </a:xfrm>
          <a:custGeom>
            <a:avLst/>
            <a:gdLst/>
            <a:ahLst/>
            <a:cxnLst/>
            <a:rect l="l" t="t" r="r" b="b"/>
            <a:pathLst>
              <a:path w="15768684" h="15768684" extrusionOk="0">
                <a:moveTo>
                  <a:pt x="0" y="0"/>
                </a:moveTo>
                <a:lnTo>
                  <a:pt x="15768684" y="0"/>
                </a:lnTo>
                <a:lnTo>
                  <a:pt x="15768684" y="15768684"/>
                </a:lnTo>
                <a:lnTo>
                  <a:pt x="0" y="1576868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302" name="Google Shape;302;p13"/>
          <p:cNvSpPr txBox="1"/>
          <p:nvPr/>
        </p:nvSpPr>
        <p:spPr>
          <a:xfrm>
            <a:off x="1031130" y="495300"/>
            <a:ext cx="14437470" cy="1479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7777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5400" dirty="0">
                <a:latin typeface="Calibri"/>
                <a:ea typeface="Calibri"/>
                <a:cs typeface="Calibri"/>
                <a:sym typeface="Calibri"/>
              </a:rPr>
              <a:t>최적 모델  </a:t>
            </a:r>
            <a:r>
              <a:rPr lang="en-US" altLang="ko-KR" sz="5400" dirty="0" err="1">
                <a:latin typeface="Calibri"/>
                <a:ea typeface="Calibri"/>
                <a:cs typeface="Calibri"/>
                <a:sym typeface="Calibri"/>
              </a:rPr>
              <a:t>batch_label</a:t>
            </a:r>
            <a:endParaRPr sz="5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DAE5BEA-5704-A034-8149-36BA97EBE4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1130" y="1974487"/>
            <a:ext cx="7821116" cy="784969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7B54AC0-4CCA-7272-E259-EB710E3B1E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81849" y="1974487"/>
            <a:ext cx="7792537" cy="7792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94861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13"/>
          <p:cNvSpPr/>
          <p:nvPr/>
        </p:nvSpPr>
        <p:spPr>
          <a:xfrm>
            <a:off x="9773992" y="-7884342"/>
            <a:ext cx="15768684" cy="15768684"/>
          </a:xfrm>
          <a:custGeom>
            <a:avLst/>
            <a:gdLst/>
            <a:ahLst/>
            <a:cxnLst/>
            <a:rect l="l" t="t" r="r" b="b"/>
            <a:pathLst>
              <a:path w="15768684" h="15768684" extrusionOk="0">
                <a:moveTo>
                  <a:pt x="0" y="0"/>
                </a:moveTo>
                <a:lnTo>
                  <a:pt x="15768684" y="0"/>
                </a:lnTo>
                <a:lnTo>
                  <a:pt x="15768684" y="15768684"/>
                </a:lnTo>
                <a:lnTo>
                  <a:pt x="0" y="1576868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302" name="Google Shape;302;p13"/>
          <p:cNvSpPr txBox="1"/>
          <p:nvPr/>
        </p:nvSpPr>
        <p:spPr>
          <a:xfrm>
            <a:off x="1031130" y="495300"/>
            <a:ext cx="14437470" cy="1479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7777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5400" dirty="0">
                <a:latin typeface="Calibri"/>
                <a:ea typeface="Calibri"/>
                <a:cs typeface="Calibri"/>
                <a:sym typeface="Calibri"/>
              </a:rPr>
              <a:t>최적 모델  </a:t>
            </a:r>
            <a:r>
              <a:rPr lang="en-US" altLang="ko-KR" sz="5400" dirty="0" err="1">
                <a:latin typeface="Calibri"/>
                <a:ea typeface="Calibri"/>
                <a:cs typeface="Calibri"/>
                <a:sym typeface="Calibri"/>
              </a:rPr>
              <a:t>batch_predict</a:t>
            </a:r>
            <a:endParaRPr sz="5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19B612B-6C19-3569-507D-3AA9B6964D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1130" y="1951531"/>
            <a:ext cx="7849695" cy="784016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141382D-66A2-528C-1F5A-A7CEE1C2F7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0" y="1942005"/>
            <a:ext cx="7840169" cy="7849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12240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19"/>
          <p:cNvSpPr/>
          <p:nvPr/>
        </p:nvSpPr>
        <p:spPr>
          <a:xfrm rot="10800000">
            <a:off x="-94649" y="-371295"/>
            <a:ext cx="18382649" cy="11029589"/>
          </a:xfrm>
          <a:custGeom>
            <a:avLst/>
            <a:gdLst/>
            <a:ahLst/>
            <a:cxnLst/>
            <a:rect l="l" t="t" r="r" b="b"/>
            <a:pathLst>
              <a:path w="18382649" h="11029589" extrusionOk="0">
                <a:moveTo>
                  <a:pt x="0" y="0"/>
                </a:moveTo>
                <a:lnTo>
                  <a:pt x="18382649" y="0"/>
                </a:lnTo>
                <a:lnTo>
                  <a:pt x="18382649" y="11029589"/>
                </a:lnTo>
                <a:lnTo>
                  <a:pt x="0" y="1102958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72" name="Google Shape;372;p19"/>
          <p:cNvSpPr txBox="1"/>
          <p:nvPr/>
        </p:nvSpPr>
        <p:spPr>
          <a:xfrm>
            <a:off x="1031130" y="495300"/>
            <a:ext cx="10467355" cy="11127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7777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결과 및 토의</a:t>
            </a:r>
            <a:endParaRPr sz="5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3" name="Google Shape;373;p19"/>
          <p:cNvSpPr txBox="1"/>
          <p:nvPr/>
        </p:nvSpPr>
        <p:spPr>
          <a:xfrm>
            <a:off x="1936601" y="1922940"/>
            <a:ext cx="6257329" cy="4814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검증결과</a:t>
            </a:r>
            <a:endParaRPr sz="3000" b="1" i="0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4" name="Google Shape;374;p19"/>
          <p:cNvSpPr/>
          <p:nvPr/>
        </p:nvSpPr>
        <p:spPr>
          <a:xfrm>
            <a:off x="1031130" y="1915724"/>
            <a:ext cx="492917" cy="492917"/>
          </a:xfrm>
          <a:custGeom>
            <a:avLst/>
            <a:gdLst/>
            <a:ahLst/>
            <a:cxnLst/>
            <a:rect l="l" t="t" r="r" b="b"/>
            <a:pathLst>
              <a:path w="492917" h="492917" extrusionOk="0">
                <a:moveTo>
                  <a:pt x="0" y="0"/>
                </a:moveTo>
                <a:lnTo>
                  <a:pt x="492916" y="0"/>
                </a:lnTo>
                <a:lnTo>
                  <a:pt x="492916" y="492917"/>
                </a:lnTo>
                <a:lnTo>
                  <a:pt x="0" y="49291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DECD042-1528-94D5-3E5F-83B2F53B91D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3198"/>
          <a:stretch/>
        </p:blipFill>
        <p:spPr>
          <a:xfrm>
            <a:off x="1412287" y="3280544"/>
            <a:ext cx="6877111" cy="123151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22E1367-75D1-5580-F6BB-0D0A88FB1F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40024" y="3558367"/>
            <a:ext cx="5698986" cy="85725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2087BAD-0B44-C634-4CA1-891373D539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12287" y="5262366"/>
            <a:ext cx="6877107" cy="123151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CD87874-6928-EAAA-14FE-B22AE553D99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40024" y="5350264"/>
            <a:ext cx="5698986" cy="91953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69CF645-3F0B-6327-0823-F1E4ECAC4F5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83517" y="7066250"/>
            <a:ext cx="6877107" cy="105710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D9B554F5-9DB0-77E3-BD2D-5027F263AC4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311252" y="7149172"/>
            <a:ext cx="5698986" cy="89261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059B38C2-B870-12B6-7F78-BDBEAD95853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83517" y="8718824"/>
            <a:ext cx="6877107" cy="1082728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781D1B28-5462-7951-DB8D-A028314C415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240024" y="8838231"/>
            <a:ext cx="5698986" cy="84391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331259B-9F99-6E19-AE8C-2C8BF20EEB52}"/>
              </a:ext>
            </a:extLst>
          </p:cNvPr>
          <p:cNvSpPr txBox="1"/>
          <p:nvPr/>
        </p:nvSpPr>
        <p:spPr>
          <a:xfrm>
            <a:off x="1412287" y="4543254"/>
            <a:ext cx="7392079" cy="658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/>
              <a:t>V2.</a:t>
            </a:r>
            <a:r>
              <a:rPr lang="ko-KR" altLang="en-US" sz="2800" dirty="0"/>
              <a:t> </a:t>
            </a:r>
            <a:r>
              <a:rPr lang="en-US" altLang="ko-KR" sz="2800" dirty="0"/>
              <a:t>yolov5l, </a:t>
            </a:r>
            <a:r>
              <a:rPr lang="en-US" altLang="ko-KR" sz="2800" dirty="0" err="1"/>
              <a:t>hyp.scratch</a:t>
            </a:r>
            <a:r>
              <a:rPr lang="en-US" altLang="ko-KR" sz="2800" dirty="0"/>
              <a:t>-high, 640, SGD, </a:t>
            </a:r>
            <a:endParaRPr lang="ko-KR" altLang="en-US" sz="28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5B7AD61-97A4-AFFA-D127-DAA17D7A4271}"/>
              </a:ext>
            </a:extLst>
          </p:cNvPr>
          <p:cNvSpPr txBox="1"/>
          <p:nvPr/>
        </p:nvSpPr>
        <p:spPr>
          <a:xfrm>
            <a:off x="1412287" y="2589370"/>
            <a:ext cx="7392079" cy="658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/>
              <a:t>V1.</a:t>
            </a:r>
            <a:r>
              <a:rPr lang="ko-KR" altLang="en-US" sz="2800" dirty="0"/>
              <a:t> </a:t>
            </a:r>
            <a:r>
              <a:rPr lang="en-US" altLang="ko-KR" sz="2800" dirty="0"/>
              <a:t>yolov5x, </a:t>
            </a:r>
            <a:r>
              <a:rPr lang="en-US" altLang="ko-KR" sz="2800" dirty="0" err="1"/>
              <a:t>hyp.scratch</a:t>
            </a:r>
            <a:r>
              <a:rPr lang="en-US" altLang="ko-KR" sz="2800" dirty="0"/>
              <a:t>-high, 640, SGD</a:t>
            </a:r>
            <a:endParaRPr lang="ko-KR" altLang="en-US" sz="28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0087BA0-E99C-0320-DF06-E1FB3B56D495}"/>
              </a:ext>
            </a:extLst>
          </p:cNvPr>
          <p:cNvSpPr txBox="1"/>
          <p:nvPr/>
        </p:nvSpPr>
        <p:spPr>
          <a:xfrm>
            <a:off x="1412287" y="6439097"/>
            <a:ext cx="7392079" cy="658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/>
              <a:t>번외</a:t>
            </a:r>
            <a:r>
              <a:rPr lang="en-US" altLang="ko-KR" sz="2800" dirty="0"/>
              <a:t>1) Add5, Validation</a:t>
            </a:r>
            <a:r>
              <a:rPr lang="ko-KR" altLang="en-US" sz="2800" dirty="0"/>
              <a:t> 이미지의 영향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28E2234-1E27-502B-5CE8-29699701C23F}"/>
              </a:ext>
            </a:extLst>
          </p:cNvPr>
          <p:cNvSpPr txBox="1"/>
          <p:nvPr/>
        </p:nvSpPr>
        <p:spPr>
          <a:xfrm>
            <a:off x="1412287" y="8059989"/>
            <a:ext cx="7392079" cy="658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/>
              <a:t>번외</a:t>
            </a:r>
            <a:r>
              <a:rPr lang="en-US" altLang="ko-KR" sz="2800" dirty="0"/>
              <a:t>2) Add5, Validation</a:t>
            </a:r>
            <a:r>
              <a:rPr lang="ko-KR" altLang="en-US" sz="2800" dirty="0"/>
              <a:t> 이미지의 영향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19"/>
          <p:cNvSpPr/>
          <p:nvPr/>
        </p:nvSpPr>
        <p:spPr>
          <a:xfrm rot="10800000">
            <a:off x="0" y="-111273"/>
            <a:ext cx="18382649" cy="11029589"/>
          </a:xfrm>
          <a:custGeom>
            <a:avLst/>
            <a:gdLst/>
            <a:ahLst/>
            <a:cxnLst/>
            <a:rect l="l" t="t" r="r" b="b"/>
            <a:pathLst>
              <a:path w="18382649" h="11029589" extrusionOk="0">
                <a:moveTo>
                  <a:pt x="0" y="0"/>
                </a:moveTo>
                <a:lnTo>
                  <a:pt x="18382649" y="0"/>
                </a:lnTo>
                <a:lnTo>
                  <a:pt x="18382649" y="11029589"/>
                </a:lnTo>
                <a:lnTo>
                  <a:pt x="0" y="1102958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72" name="Google Shape;372;p19"/>
          <p:cNvSpPr txBox="1"/>
          <p:nvPr/>
        </p:nvSpPr>
        <p:spPr>
          <a:xfrm>
            <a:off x="1031130" y="495300"/>
            <a:ext cx="10467355" cy="11127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7777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결과 및 토의</a:t>
            </a:r>
            <a:endParaRPr sz="5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3" name="Google Shape;373;p19"/>
          <p:cNvSpPr txBox="1"/>
          <p:nvPr/>
        </p:nvSpPr>
        <p:spPr>
          <a:xfrm>
            <a:off x="1896071" y="2498999"/>
            <a:ext cx="6257329" cy="4814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검증결과</a:t>
            </a:r>
            <a:endParaRPr sz="30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4" name="Google Shape;374;p19"/>
          <p:cNvSpPr/>
          <p:nvPr/>
        </p:nvSpPr>
        <p:spPr>
          <a:xfrm>
            <a:off x="990600" y="2491783"/>
            <a:ext cx="492917" cy="492917"/>
          </a:xfrm>
          <a:custGeom>
            <a:avLst/>
            <a:gdLst/>
            <a:ahLst/>
            <a:cxnLst/>
            <a:rect l="l" t="t" r="r" b="b"/>
            <a:pathLst>
              <a:path w="492917" h="492917" extrusionOk="0">
                <a:moveTo>
                  <a:pt x="0" y="0"/>
                </a:moveTo>
                <a:lnTo>
                  <a:pt x="492916" y="0"/>
                </a:lnTo>
                <a:lnTo>
                  <a:pt x="492916" y="492917"/>
                </a:lnTo>
                <a:lnTo>
                  <a:pt x="0" y="49291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75" name="Google Shape;375;p19"/>
          <p:cNvSpPr txBox="1"/>
          <p:nvPr/>
        </p:nvSpPr>
        <p:spPr>
          <a:xfrm>
            <a:off x="1752600" y="3141459"/>
            <a:ext cx="14029729" cy="37394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</a:pPr>
            <a:r>
              <a:rPr lang="ko-KR" altLang="en-US" sz="2400" b="1" dirty="0">
                <a:solidFill>
                  <a:srgbClr val="FFFFFF"/>
                </a:solidFill>
              </a:rPr>
              <a:t>이번 프로젝트에서 </a:t>
            </a:r>
            <a:r>
              <a:rPr lang="en-US" sz="2400" b="1" dirty="0">
                <a:solidFill>
                  <a:srgbClr val="FF0000"/>
                </a:solidFill>
              </a:rPr>
              <a:t>Yolov5l</a:t>
            </a:r>
            <a:r>
              <a:rPr lang="ko-KR" altLang="en-US" sz="2400" b="1" dirty="0">
                <a:solidFill>
                  <a:srgbClr val="FF0000"/>
                </a:solidFill>
              </a:rPr>
              <a:t> 모델이 </a:t>
            </a:r>
            <a:r>
              <a:rPr lang="en-US" altLang="ko-KR" sz="2400" b="1" dirty="0">
                <a:solidFill>
                  <a:srgbClr val="FF0000"/>
                </a:solidFill>
              </a:rPr>
              <a:t>x</a:t>
            </a:r>
            <a:r>
              <a:rPr lang="ko-KR" altLang="en-US" sz="2400" b="1" dirty="0">
                <a:solidFill>
                  <a:srgbClr val="FF0000"/>
                </a:solidFill>
              </a:rPr>
              <a:t>보다 좋은 성능</a:t>
            </a:r>
            <a:r>
              <a:rPr lang="ko-KR" altLang="en-US" sz="2400" b="1" dirty="0">
                <a:solidFill>
                  <a:srgbClr val="FFFFFF"/>
                </a:solidFill>
              </a:rPr>
              <a:t> 보임</a:t>
            </a:r>
            <a:r>
              <a:rPr lang="en-US" altLang="ko-KR" sz="2400" b="1" dirty="0">
                <a:solidFill>
                  <a:srgbClr val="FFFFFF"/>
                </a:solidFill>
              </a:rPr>
              <a:t>(</a:t>
            </a:r>
            <a:r>
              <a:rPr lang="ko-KR" altLang="en-US" sz="2400" b="1" dirty="0">
                <a:solidFill>
                  <a:srgbClr val="FFFFFF"/>
                </a:solidFill>
              </a:rPr>
              <a:t>정확도</a:t>
            </a:r>
            <a:r>
              <a:rPr lang="en-US" altLang="ko-KR" sz="2400" b="1" dirty="0">
                <a:solidFill>
                  <a:srgbClr val="FFFFFF"/>
                </a:solidFill>
              </a:rPr>
              <a:t>, </a:t>
            </a:r>
            <a:r>
              <a:rPr lang="ko-KR" altLang="en-US" sz="2400" b="1" dirty="0">
                <a:solidFill>
                  <a:srgbClr val="FFFFFF"/>
                </a:solidFill>
              </a:rPr>
              <a:t>추론속도</a:t>
            </a:r>
            <a:r>
              <a:rPr lang="en-US" altLang="ko-KR" sz="2400" b="1" dirty="0">
                <a:solidFill>
                  <a:srgbClr val="FFFFFF"/>
                </a:solidFill>
              </a:rPr>
              <a:t>)</a:t>
            </a: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</a:pPr>
            <a:r>
              <a:rPr lang="ko-KR" altLang="en-US" sz="2400" b="1" dirty="0">
                <a:solidFill>
                  <a:srgbClr val="FFFFFF"/>
                </a:solidFill>
              </a:rPr>
              <a:t>본 결과에서 이미지 크기에 의한 차이는 없었으나</a:t>
            </a:r>
            <a:r>
              <a:rPr lang="en-US" altLang="ko-KR" sz="2400" b="1" dirty="0">
                <a:solidFill>
                  <a:srgbClr val="FFFFFF"/>
                </a:solidFill>
              </a:rPr>
              <a:t>, </a:t>
            </a:r>
            <a:r>
              <a:rPr lang="ko-KR" altLang="en-US" sz="2400" b="1" dirty="0">
                <a:solidFill>
                  <a:srgbClr val="FFFFFF"/>
                </a:solidFill>
              </a:rPr>
              <a:t>원본이지가 크면 당연히 추론 정확도 향상될 것임</a:t>
            </a:r>
            <a:endParaRPr lang="en-US" altLang="ko-KR" sz="2400" b="1" dirty="0">
              <a:solidFill>
                <a:srgbClr val="FFFFFF"/>
              </a:solidFill>
            </a:endParaRPr>
          </a:p>
          <a:p>
            <a:pPr marL="342900" indent="-342900">
              <a:lnSpc>
                <a:spcPct val="150000"/>
              </a:lnSpc>
              <a:buClr>
                <a:srgbClr val="FFFFFF"/>
              </a:buClr>
              <a:buSzPts val="2400"/>
              <a:buFont typeface="Arial"/>
              <a:buChar char="•"/>
            </a:pPr>
            <a:r>
              <a:rPr lang="ko-KR" altLang="en-US" sz="2400" b="1" u="sng" dirty="0">
                <a:solidFill>
                  <a:srgbClr val="FF0000"/>
                </a:solidFill>
              </a:rPr>
              <a:t>데이터 증량과 </a:t>
            </a:r>
            <a:r>
              <a:rPr lang="en-US" altLang="ko-KR" sz="2400" b="1" u="sng" dirty="0">
                <a:solidFill>
                  <a:srgbClr val="FF0000"/>
                </a:solidFill>
              </a:rPr>
              <a:t>train, vali </a:t>
            </a:r>
            <a:r>
              <a:rPr lang="ko-KR" altLang="en-US" sz="2400" b="1" u="sng" dirty="0">
                <a:solidFill>
                  <a:srgbClr val="FF0000"/>
                </a:solidFill>
              </a:rPr>
              <a:t> 구분은 신중히</a:t>
            </a:r>
            <a:endParaRPr lang="ko-KR" altLang="en-US" sz="2400" u="sng" dirty="0">
              <a:solidFill>
                <a:srgbClr val="FF0000"/>
              </a:solidFill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</a:pPr>
            <a:r>
              <a:rPr lang="ko-KR" altLang="en-US" sz="2400" b="1" dirty="0" err="1">
                <a:solidFill>
                  <a:srgbClr val="FFFFFF"/>
                </a:solidFill>
              </a:rPr>
              <a:t>옵티마이저는</a:t>
            </a:r>
            <a:r>
              <a:rPr lang="ko-KR" altLang="en-US" sz="2400" b="1" dirty="0">
                <a:solidFill>
                  <a:srgbClr val="FFFFFF"/>
                </a:solidFill>
              </a:rPr>
              <a:t> </a:t>
            </a:r>
            <a:r>
              <a:rPr lang="en-US" altLang="ko-KR" sz="2400" b="1" dirty="0">
                <a:solidFill>
                  <a:srgbClr val="FFFFFF"/>
                </a:solidFill>
              </a:rPr>
              <a:t>SGD</a:t>
            </a:r>
            <a:r>
              <a:rPr lang="ko-KR" altLang="en-US" sz="2400" b="1" dirty="0">
                <a:solidFill>
                  <a:srgbClr val="FFFFFF"/>
                </a:solidFill>
              </a:rPr>
              <a:t>의 성능이 좋았음</a:t>
            </a:r>
            <a:endParaRPr lang="en-US" altLang="ko-KR" sz="2400" b="1" dirty="0">
              <a:solidFill>
                <a:srgbClr val="FFFFFF"/>
              </a:solidFill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</a:pPr>
            <a:r>
              <a:rPr lang="en-US" altLang="ko-KR" sz="2400" b="1" u="sng" dirty="0" err="1">
                <a:solidFill>
                  <a:srgbClr val="FFFFFF"/>
                </a:solidFill>
              </a:rPr>
              <a:t>Hyp</a:t>
            </a:r>
            <a:r>
              <a:rPr lang="en-US" altLang="ko-KR" sz="2400" b="1" u="sng" dirty="0">
                <a:solidFill>
                  <a:srgbClr val="FFFFFF"/>
                </a:solidFill>
              </a:rPr>
              <a:t> Parameter</a:t>
            </a:r>
            <a:r>
              <a:rPr lang="ko-KR" altLang="en-US" sz="2400" b="1" u="sng" dirty="0">
                <a:solidFill>
                  <a:srgbClr val="FFFFFF"/>
                </a:solidFill>
              </a:rPr>
              <a:t> 는</a:t>
            </a:r>
            <a:r>
              <a:rPr lang="en-US" altLang="ko-KR" sz="2400" b="1" u="sng" dirty="0">
                <a:solidFill>
                  <a:srgbClr val="FFFFFF"/>
                </a:solidFill>
              </a:rPr>
              <a:t> </a:t>
            </a:r>
            <a:r>
              <a:rPr lang="ko-KR" altLang="en-US" sz="2400" b="1" u="sng" dirty="0">
                <a:solidFill>
                  <a:srgbClr val="FFFFFF"/>
                </a:solidFill>
              </a:rPr>
              <a:t>결과에 미치는 영향이 큼</a:t>
            </a:r>
            <a:r>
              <a:rPr lang="en-US" altLang="ko-KR" sz="2400" b="1" u="sng" dirty="0">
                <a:solidFill>
                  <a:srgbClr val="FFFFFF"/>
                </a:solidFill>
              </a:rPr>
              <a:t> </a:t>
            </a: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</a:pPr>
            <a:endParaRPr dirty="0"/>
          </a:p>
          <a:p>
            <a:pPr marL="342900" marR="0" lvl="0" indent="-190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1" i="0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093162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19"/>
          <p:cNvSpPr/>
          <p:nvPr/>
        </p:nvSpPr>
        <p:spPr>
          <a:xfrm rot="10800000">
            <a:off x="0" y="-111273"/>
            <a:ext cx="18382649" cy="11029589"/>
          </a:xfrm>
          <a:custGeom>
            <a:avLst/>
            <a:gdLst/>
            <a:ahLst/>
            <a:cxnLst/>
            <a:rect l="l" t="t" r="r" b="b"/>
            <a:pathLst>
              <a:path w="18382649" h="11029589" extrusionOk="0">
                <a:moveTo>
                  <a:pt x="0" y="0"/>
                </a:moveTo>
                <a:lnTo>
                  <a:pt x="18382649" y="0"/>
                </a:lnTo>
                <a:lnTo>
                  <a:pt x="18382649" y="11029589"/>
                </a:lnTo>
                <a:lnTo>
                  <a:pt x="0" y="1102958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72" name="Google Shape;372;p19"/>
          <p:cNvSpPr txBox="1"/>
          <p:nvPr/>
        </p:nvSpPr>
        <p:spPr>
          <a:xfrm>
            <a:off x="1031130" y="495300"/>
            <a:ext cx="10467355" cy="11127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7777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결과 및 토의</a:t>
            </a:r>
            <a:endParaRPr sz="5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3" name="Google Shape;373;p19"/>
          <p:cNvSpPr txBox="1"/>
          <p:nvPr/>
        </p:nvSpPr>
        <p:spPr>
          <a:xfrm>
            <a:off x="1896071" y="2498999"/>
            <a:ext cx="6257329" cy="600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000" b="1" dirty="0">
                <a:solidFill>
                  <a:srgbClr val="FFFFFF"/>
                </a:solidFill>
              </a:rPr>
              <a:t>느낀 점</a:t>
            </a:r>
            <a:endParaRPr sz="3000" b="1" i="0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4" name="Google Shape;374;p19"/>
          <p:cNvSpPr/>
          <p:nvPr/>
        </p:nvSpPr>
        <p:spPr>
          <a:xfrm>
            <a:off x="990600" y="2491783"/>
            <a:ext cx="492917" cy="492917"/>
          </a:xfrm>
          <a:custGeom>
            <a:avLst/>
            <a:gdLst/>
            <a:ahLst/>
            <a:cxnLst/>
            <a:rect l="l" t="t" r="r" b="b"/>
            <a:pathLst>
              <a:path w="492917" h="492917" extrusionOk="0">
                <a:moveTo>
                  <a:pt x="0" y="0"/>
                </a:moveTo>
                <a:lnTo>
                  <a:pt x="492916" y="0"/>
                </a:lnTo>
                <a:lnTo>
                  <a:pt x="492916" y="492917"/>
                </a:lnTo>
                <a:lnTo>
                  <a:pt x="0" y="49291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75" name="Google Shape;375;p19"/>
          <p:cNvSpPr txBox="1"/>
          <p:nvPr/>
        </p:nvSpPr>
        <p:spPr>
          <a:xfrm>
            <a:off x="1752600" y="3141459"/>
            <a:ext cx="14029729" cy="2769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</a:pPr>
            <a:r>
              <a:rPr lang="ko-KR" altLang="en-US" sz="2400" b="1" dirty="0">
                <a:solidFill>
                  <a:srgbClr val="FF0000"/>
                </a:solidFill>
              </a:rPr>
              <a:t>데이터셋의 완성도</a:t>
            </a:r>
            <a:r>
              <a:rPr lang="ko-KR" altLang="en-US" sz="2400" b="1" dirty="0">
                <a:solidFill>
                  <a:srgbClr val="FFFFFF"/>
                </a:solidFill>
              </a:rPr>
              <a:t>가 모델 성능에 큰 영향</a:t>
            </a:r>
            <a:endParaRPr lang="en-US" altLang="ko-KR" sz="2400" b="1" dirty="0">
              <a:solidFill>
                <a:srgbClr val="FFFFFF"/>
              </a:solidFill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</a:pPr>
            <a:r>
              <a:rPr lang="ko-KR" altLang="en-US" sz="2400" b="1" u="sng" dirty="0">
                <a:solidFill>
                  <a:srgbClr val="FFFFFF"/>
                </a:solidFill>
              </a:rPr>
              <a:t>테스트 이미지에 대해 잘 파악</a:t>
            </a:r>
            <a:r>
              <a:rPr lang="ko-KR" altLang="en-US" sz="2400" b="1" dirty="0">
                <a:solidFill>
                  <a:srgbClr val="FFFFFF"/>
                </a:solidFill>
              </a:rPr>
              <a:t>할 수록 좋은 성능의 모델 개발 가능</a:t>
            </a:r>
            <a:endParaRPr lang="en-US" altLang="ko-KR" sz="2400" b="1" dirty="0">
              <a:solidFill>
                <a:srgbClr val="FFFFFF"/>
              </a:solidFill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</a:pPr>
            <a:r>
              <a:rPr lang="ko-KR" altLang="en-US" sz="2400" b="1" dirty="0">
                <a:solidFill>
                  <a:srgbClr val="FFFFFF"/>
                </a:solidFill>
              </a:rPr>
              <a:t>트레이닝 </a:t>
            </a:r>
            <a:r>
              <a:rPr lang="ko-KR" altLang="en-US" sz="2400" b="1" dirty="0" err="1">
                <a:solidFill>
                  <a:srgbClr val="FFFFFF"/>
                </a:solidFill>
              </a:rPr>
              <a:t>셋트의</a:t>
            </a:r>
            <a:r>
              <a:rPr lang="ko-KR" altLang="en-US" sz="2400" b="1" dirty="0">
                <a:solidFill>
                  <a:srgbClr val="FFFFFF"/>
                </a:solidFill>
              </a:rPr>
              <a:t> 주석작업에서 </a:t>
            </a:r>
            <a:r>
              <a:rPr lang="ko-KR" altLang="en-US" sz="2400" b="1" dirty="0">
                <a:solidFill>
                  <a:srgbClr val="FF0000"/>
                </a:solidFill>
              </a:rPr>
              <a:t>임계점에 대한 고민</a:t>
            </a:r>
            <a:endParaRPr lang="en-US" altLang="ko-KR" sz="2400" b="1" dirty="0">
              <a:solidFill>
                <a:srgbClr val="FF0000"/>
              </a:solidFill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</a:pPr>
            <a:r>
              <a:rPr lang="ko-KR" altLang="en-US" sz="2400" b="1" u="sng" dirty="0">
                <a:solidFill>
                  <a:srgbClr val="FFFFFF"/>
                </a:solidFill>
              </a:rPr>
              <a:t>평가 지표를 활용해 데이터셋 성능 향상시킬 수 있지 않을까</a:t>
            </a:r>
            <a:r>
              <a:rPr lang="en-US" altLang="ko-KR" sz="2400" b="1" dirty="0">
                <a:solidFill>
                  <a:srgbClr val="FFFFFF"/>
                </a:solidFill>
              </a:rPr>
              <a:t>?</a:t>
            </a:r>
          </a:p>
          <a:p>
            <a:pPr marL="342900" marR="0" lvl="0" indent="-190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1" i="0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BA65F71-EA2B-68A6-CE24-6B1450673B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7872" y="5911447"/>
            <a:ext cx="6958753" cy="276998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53D5DBF-6927-FB04-BA8C-7455B2335D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33417" y="5953744"/>
            <a:ext cx="4988869" cy="2775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8940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19"/>
          <p:cNvSpPr/>
          <p:nvPr/>
        </p:nvSpPr>
        <p:spPr>
          <a:xfrm rot="10800000">
            <a:off x="0" y="-111273"/>
            <a:ext cx="18382649" cy="11029589"/>
          </a:xfrm>
          <a:custGeom>
            <a:avLst/>
            <a:gdLst/>
            <a:ahLst/>
            <a:cxnLst/>
            <a:rect l="l" t="t" r="r" b="b"/>
            <a:pathLst>
              <a:path w="18382649" h="11029589" extrusionOk="0">
                <a:moveTo>
                  <a:pt x="0" y="0"/>
                </a:moveTo>
                <a:lnTo>
                  <a:pt x="18382649" y="0"/>
                </a:lnTo>
                <a:lnTo>
                  <a:pt x="18382649" y="11029589"/>
                </a:lnTo>
                <a:lnTo>
                  <a:pt x="0" y="1102958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72" name="Google Shape;372;p19"/>
          <p:cNvSpPr txBox="1"/>
          <p:nvPr/>
        </p:nvSpPr>
        <p:spPr>
          <a:xfrm>
            <a:off x="1031130" y="495300"/>
            <a:ext cx="10467355" cy="11127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7777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결과 및 토의</a:t>
            </a:r>
            <a:endParaRPr sz="5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3" name="Google Shape;373;p19"/>
          <p:cNvSpPr txBox="1"/>
          <p:nvPr/>
        </p:nvSpPr>
        <p:spPr>
          <a:xfrm>
            <a:off x="1936601" y="1966762"/>
            <a:ext cx="6257329" cy="600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000" b="1" dirty="0">
                <a:solidFill>
                  <a:srgbClr val="FFFFFF"/>
                </a:solidFill>
              </a:rPr>
              <a:t>느낀 점</a:t>
            </a:r>
            <a:endParaRPr sz="3000" b="1" i="0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4" name="Google Shape;374;p19"/>
          <p:cNvSpPr/>
          <p:nvPr/>
        </p:nvSpPr>
        <p:spPr>
          <a:xfrm>
            <a:off x="1031130" y="1959546"/>
            <a:ext cx="492917" cy="492917"/>
          </a:xfrm>
          <a:custGeom>
            <a:avLst/>
            <a:gdLst/>
            <a:ahLst/>
            <a:cxnLst/>
            <a:rect l="l" t="t" r="r" b="b"/>
            <a:pathLst>
              <a:path w="492917" h="492917" extrusionOk="0">
                <a:moveTo>
                  <a:pt x="0" y="0"/>
                </a:moveTo>
                <a:lnTo>
                  <a:pt x="492916" y="0"/>
                </a:lnTo>
                <a:lnTo>
                  <a:pt x="492916" y="492917"/>
                </a:lnTo>
                <a:lnTo>
                  <a:pt x="0" y="49291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75" name="Google Shape;375;p19"/>
          <p:cNvSpPr txBox="1"/>
          <p:nvPr/>
        </p:nvSpPr>
        <p:spPr>
          <a:xfrm>
            <a:off x="1793130" y="2609222"/>
            <a:ext cx="14029729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</a:pPr>
            <a:r>
              <a:rPr lang="ko-KR" altLang="en-US" sz="2400" b="1" dirty="0" err="1">
                <a:solidFill>
                  <a:srgbClr val="FFFFFF"/>
                </a:solidFill>
              </a:rPr>
              <a:t>트레이팅</a:t>
            </a:r>
            <a:r>
              <a:rPr lang="en-US" altLang="ko-KR" sz="2400" b="1" dirty="0">
                <a:solidFill>
                  <a:srgbClr val="FFFFFF"/>
                </a:solidFill>
              </a:rPr>
              <a:t>, Val, Test </a:t>
            </a:r>
            <a:r>
              <a:rPr lang="ko-KR" altLang="en-US" sz="2400" b="1" dirty="0">
                <a:solidFill>
                  <a:srgbClr val="FFFFFF"/>
                </a:solidFill>
              </a:rPr>
              <a:t>이미지의 임계점</a:t>
            </a:r>
            <a:endParaRPr sz="2400" b="1" i="0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Google Shape;661;g22950c273c7_0_0">
            <a:extLst>
              <a:ext uri="{FF2B5EF4-FFF2-40B4-BE49-F238E27FC236}">
                <a16:creationId xmlns:a16="http://schemas.microsoft.com/office/drawing/2014/main" id="{BB6AC03A-AC0E-E3CE-2191-BC9DF53E809C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78569" y="3299252"/>
            <a:ext cx="6829425" cy="677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662;g22950c273c7_0_0">
            <a:extLst>
              <a:ext uri="{FF2B5EF4-FFF2-40B4-BE49-F238E27FC236}">
                <a16:creationId xmlns:a16="http://schemas.microsoft.com/office/drawing/2014/main" id="{805C9137-1C9A-6490-F7BA-8BDE9B58082F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110910" y="3299252"/>
            <a:ext cx="4514300" cy="53350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52097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19"/>
          <p:cNvSpPr/>
          <p:nvPr/>
        </p:nvSpPr>
        <p:spPr>
          <a:xfrm rot="10800000">
            <a:off x="0" y="-111273"/>
            <a:ext cx="18382649" cy="11029589"/>
          </a:xfrm>
          <a:custGeom>
            <a:avLst/>
            <a:gdLst/>
            <a:ahLst/>
            <a:cxnLst/>
            <a:rect l="l" t="t" r="r" b="b"/>
            <a:pathLst>
              <a:path w="18382649" h="11029589" extrusionOk="0">
                <a:moveTo>
                  <a:pt x="0" y="0"/>
                </a:moveTo>
                <a:lnTo>
                  <a:pt x="18382649" y="0"/>
                </a:lnTo>
                <a:lnTo>
                  <a:pt x="18382649" y="11029589"/>
                </a:lnTo>
                <a:lnTo>
                  <a:pt x="0" y="1102958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72" name="Google Shape;372;p19"/>
          <p:cNvSpPr txBox="1"/>
          <p:nvPr/>
        </p:nvSpPr>
        <p:spPr>
          <a:xfrm>
            <a:off x="1031130" y="495300"/>
            <a:ext cx="10467355" cy="11127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7777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결과 및 토의</a:t>
            </a:r>
            <a:endParaRPr sz="5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3" name="Google Shape;373;p19"/>
          <p:cNvSpPr txBox="1"/>
          <p:nvPr/>
        </p:nvSpPr>
        <p:spPr>
          <a:xfrm>
            <a:off x="1936601" y="1966762"/>
            <a:ext cx="6257329" cy="600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000" b="1" dirty="0">
                <a:solidFill>
                  <a:srgbClr val="FFFFFF"/>
                </a:solidFill>
              </a:rPr>
              <a:t>느낀 점</a:t>
            </a:r>
            <a:endParaRPr sz="3000" b="1" i="0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4" name="Google Shape;374;p19"/>
          <p:cNvSpPr/>
          <p:nvPr/>
        </p:nvSpPr>
        <p:spPr>
          <a:xfrm>
            <a:off x="1031130" y="1959546"/>
            <a:ext cx="492917" cy="492917"/>
          </a:xfrm>
          <a:custGeom>
            <a:avLst/>
            <a:gdLst/>
            <a:ahLst/>
            <a:cxnLst/>
            <a:rect l="l" t="t" r="r" b="b"/>
            <a:pathLst>
              <a:path w="492917" h="492917" extrusionOk="0">
                <a:moveTo>
                  <a:pt x="0" y="0"/>
                </a:moveTo>
                <a:lnTo>
                  <a:pt x="492916" y="0"/>
                </a:lnTo>
                <a:lnTo>
                  <a:pt x="492916" y="492917"/>
                </a:lnTo>
                <a:lnTo>
                  <a:pt x="0" y="49291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75" name="Google Shape;375;p19"/>
          <p:cNvSpPr txBox="1"/>
          <p:nvPr/>
        </p:nvSpPr>
        <p:spPr>
          <a:xfrm>
            <a:off x="1793130" y="2609222"/>
            <a:ext cx="14029729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</a:pPr>
            <a:r>
              <a:rPr lang="ko-KR" altLang="en-US" sz="2400" b="1" dirty="0" err="1">
                <a:solidFill>
                  <a:srgbClr val="FFFFFF"/>
                </a:solidFill>
              </a:rPr>
              <a:t>트레이팅</a:t>
            </a:r>
            <a:r>
              <a:rPr lang="en-US" altLang="ko-KR" sz="2400" b="1" dirty="0">
                <a:solidFill>
                  <a:srgbClr val="FFFFFF"/>
                </a:solidFill>
              </a:rPr>
              <a:t>, Val, Test </a:t>
            </a:r>
            <a:r>
              <a:rPr lang="ko-KR" altLang="en-US" sz="2400" b="1" dirty="0">
                <a:solidFill>
                  <a:srgbClr val="FFFFFF"/>
                </a:solidFill>
              </a:rPr>
              <a:t>이미지의 임계점</a:t>
            </a:r>
            <a:endParaRPr sz="2400" b="1" i="0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13F249B-B805-D02D-C835-C45F64ECF0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047" y="4164400"/>
            <a:ext cx="9032429" cy="439288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CB06075-57AD-31D8-532D-1FF3D9B1A7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77114" y="2452463"/>
            <a:ext cx="6238875" cy="618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6847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 flipH="1" flipV="1">
            <a:off x="-2540436" y="-1664178"/>
            <a:ext cx="20923085" cy="12553851"/>
          </a:xfrm>
          <a:custGeom>
            <a:avLst/>
            <a:gdLst/>
            <a:ahLst/>
            <a:cxnLst/>
            <a:rect l="l" t="t" r="r" b="b"/>
            <a:pathLst>
              <a:path w="20923085" h="12553851">
                <a:moveTo>
                  <a:pt x="20923085" y="12553851"/>
                </a:moveTo>
                <a:lnTo>
                  <a:pt x="0" y="12553851"/>
                </a:lnTo>
                <a:lnTo>
                  <a:pt x="0" y="0"/>
                </a:lnTo>
                <a:lnTo>
                  <a:pt x="20923085" y="0"/>
                </a:lnTo>
                <a:lnTo>
                  <a:pt x="20923085" y="12553851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10736580" y="8267700"/>
            <a:ext cx="6591300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ko-KR" altLang="en-US" sz="9600" dirty="0">
                <a:solidFill>
                  <a:srgbClr val="FFFFFF"/>
                </a:solidFill>
                <a:latin typeface="+mj-ea"/>
                <a:ea typeface="+mj-ea"/>
              </a:rPr>
              <a:t>감사합니다</a:t>
            </a:r>
            <a:r>
              <a:rPr lang="en-US" altLang="ko-KR" sz="9600" dirty="0">
                <a:solidFill>
                  <a:srgbClr val="FFFFFF"/>
                </a:solidFill>
                <a:latin typeface="+mj-ea"/>
                <a:ea typeface="+mj-ea"/>
              </a:rPr>
              <a:t>.</a:t>
            </a:r>
            <a:endParaRPr lang="en-US" sz="9600" dirty="0">
              <a:solidFill>
                <a:srgbClr val="FFFFFF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0" y="-111273"/>
            <a:ext cx="18382649" cy="11029589"/>
          </a:xfrm>
          <a:custGeom>
            <a:avLst/>
            <a:gdLst/>
            <a:ahLst/>
            <a:cxnLst/>
            <a:rect l="l" t="t" r="r" b="b"/>
            <a:pathLst>
              <a:path w="18382649" h="11029589">
                <a:moveTo>
                  <a:pt x="0" y="0"/>
                </a:moveTo>
                <a:lnTo>
                  <a:pt x="18382649" y="0"/>
                </a:lnTo>
                <a:lnTo>
                  <a:pt x="18382649" y="11029589"/>
                </a:lnTo>
                <a:lnTo>
                  <a:pt x="0" y="110295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4">
            <a:extLst>
              <a:ext uri="{FF2B5EF4-FFF2-40B4-BE49-F238E27FC236}">
                <a16:creationId xmlns:a16="http://schemas.microsoft.com/office/drawing/2014/main" id="{BDD1033C-BB9A-D959-844D-F6BF43E425C7}"/>
              </a:ext>
            </a:extLst>
          </p:cNvPr>
          <p:cNvSpPr txBox="1"/>
          <p:nvPr/>
        </p:nvSpPr>
        <p:spPr>
          <a:xfrm>
            <a:off x="1031130" y="495300"/>
            <a:ext cx="10467355" cy="11127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ko-KR" altLang="en-US" sz="5400" dirty="0">
                <a:solidFill>
                  <a:schemeClr val="bg1"/>
                </a:solidFill>
                <a:ea typeface="Tlab 돋움 레귤러 Bold"/>
              </a:rPr>
              <a:t>데이터셋 구성</a:t>
            </a:r>
            <a:endParaRPr lang="en-US" sz="5400" dirty="0">
              <a:solidFill>
                <a:schemeClr val="bg1"/>
              </a:solidFill>
              <a:ea typeface="Tlab 돋움 레귤러 Bold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D265C3-4FB6-6839-67D2-9621175ABD1D}"/>
              </a:ext>
            </a:extLst>
          </p:cNvPr>
          <p:cNvSpPr txBox="1"/>
          <p:nvPr/>
        </p:nvSpPr>
        <p:spPr>
          <a:xfrm>
            <a:off x="1896071" y="2498999"/>
            <a:ext cx="6257329" cy="4814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900"/>
              </a:lnSpc>
            </a:pPr>
            <a:r>
              <a:rPr lang="en-US" altLang="ko-KR" sz="3000" b="1" dirty="0">
                <a:solidFill>
                  <a:srgbClr val="FFFFFF"/>
                </a:solidFill>
                <a:latin typeface="Tlab 돋움 레귤러" panose="020B0600000101010101" charset="-127"/>
                <a:ea typeface="Tlab 돋움 레귤러" panose="020B0600000101010101" charset="-127"/>
              </a:rPr>
              <a:t>Data </a:t>
            </a:r>
            <a:r>
              <a:rPr lang="ko-KR" altLang="en-US" sz="3000" b="1" dirty="0">
                <a:solidFill>
                  <a:srgbClr val="FFFFFF"/>
                </a:solidFill>
                <a:latin typeface="Tlab 돋움 레귤러" panose="020B0600000101010101" charset="-127"/>
                <a:ea typeface="Tlab 돋움 레귤러" panose="020B0600000101010101" charset="-127"/>
              </a:rPr>
              <a:t>추가</a:t>
            </a:r>
            <a:endParaRPr lang="en-US" sz="3000" b="1" dirty="0">
              <a:solidFill>
                <a:srgbClr val="FFFFFF"/>
              </a:solidFill>
              <a:latin typeface="Tlab 돋움 레귤러" panose="020B0600000101010101" charset="-127"/>
              <a:ea typeface="Tlab 돋움 레귤러" panose="020B0600000101010101" charset="-127"/>
            </a:endParaRPr>
          </a:p>
        </p:txBody>
      </p:sp>
      <p:sp>
        <p:nvSpPr>
          <p:cNvPr id="8" name="Freeform 11">
            <a:extLst>
              <a:ext uri="{FF2B5EF4-FFF2-40B4-BE49-F238E27FC236}">
                <a16:creationId xmlns:a16="http://schemas.microsoft.com/office/drawing/2014/main" id="{DB9F9890-B51F-F88D-7EED-EB7666CA6286}"/>
              </a:ext>
            </a:extLst>
          </p:cNvPr>
          <p:cNvSpPr/>
          <p:nvPr/>
        </p:nvSpPr>
        <p:spPr>
          <a:xfrm>
            <a:off x="990600" y="2491783"/>
            <a:ext cx="492917" cy="492917"/>
          </a:xfrm>
          <a:custGeom>
            <a:avLst/>
            <a:gdLst/>
            <a:ahLst/>
            <a:cxnLst/>
            <a:rect l="l" t="t" r="r" b="b"/>
            <a:pathLst>
              <a:path w="492917" h="492917">
                <a:moveTo>
                  <a:pt x="0" y="0"/>
                </a:moveTo>
                <a:lnTo>
                  <a:pt x="492916" y="0"/>
                </a:lnTo>
                <a:lnTo>
                  <a:pt x="492916" y="492917"/>
                </a:lnTo>
                <a:lnTo>
                  <a:pt x="0" y="49291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20">
            <a:extLst>
              <a:ext uri="{FF2B5EF4-FFF2-40B4-BE49-F238E27FC236}">
                <a16:creationId xmlns:a16="http://schemas.microsoft.com/office/drawing/2014/main" id="{DABB410D-8388-06C5-64EC-65342D7115ED}"/>
              </a:ext>
            </a:extLst>
          </p:cNvPr>
          <p:cNvSpPr txBox="1"/>
          <p:nvPr/>
        </p:nvSpPr>
        <p:spPr>
          <a:xfrm>
            <a:off x="1752600" y="3141459"/>
            <a:ext cx="14029729" cy="21625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rgbClr val="FFFFFF"/>
                </a:solidFill>
                <a:latin typeface="Tlab 돋움 레귤러"/>
              </a:rPr>
              <a:t>1. Kaggle Helmet(5000) </a:t>
            </a:r>
          </a:p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srgbClr val="FFFFFF"/>
                </a:solidFill>
                <a:latin typeface="Tlab 돋움 레귤러"/>
              </a:rPr>
              <a:t> </a:t>
            </a:r>
            <a:r>
              <a:rPr lang="en-US" altLang="ko-KR" sz="2400" b="1" dirty="0">
                <a:solidFill>
                  <a:srgbClr val="FFFFFF"/>
                </a:solidFill>
                <a:latin typeface="Tlab 돋움 레귤러"/>
              </a:rPr>
              <a:t>- PASCAL VOC(xml) → YOLO(txt) </a:t>
            </a:r>
            <a:r>
              <a:rPr lang="ko-KR" altLang="en-US" sz="2400" b="1" dirty="0">
                <a:solidFill>
                  <a:srgbClr val="FFFFFF"/>
                </a:solidFill>
                <a:latin typeface="Tlab 돋움 레귤러"/>
              </a:rPr>
              <a:t>포맷 변환</a:t>
            </a:r>
          </a:p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srgbClr val="FFFFFF"/>
                </a:solidFill>
                <a:latin typeface="Tlab 돋움 레귤러"/>
              </a:rPr>
              <a:t> </a:t>
            </a:r>
            <a:r>
              <a:rPr lang="en-US" altLang="ko-KR" sz="2400" b="1" dirty="0">
                <a:solidFill>
                  <a:srgbClr val="FFFFFF"/>
                </a:solidFill>
                <a:latin typeface="Tlab 돋움 레귤러"/>
              </a:rPr>
              <a:t>- Xml</a:t>
            </a:r>
            <a:r>
              <a:rPr lang="ko-KR" altLang="en-US" sz="2400" b="1" dirty="0">
                <a:solidFill>
                  <a:srgbClr val="FFFFFF"/>
                </a:solidFill>
                <a:latin typeface="Tlab 돋움 레귤러"/>
              </a:rPr>
              <a:t>의 </a:t>
            </a:r>
            <a:r>
              <a:rPr lang="ko-KR" altLang="en-US" sz="2400" b="1" dirty="0" err="1">
                <a:solidFill>
                  <a:srgbClr val="FFFFFF"/>
                </a:solidFill>
                <a:latin typeface="Tlab 돋움 레귤러"/>
              </a:rPr>
              <a:t>바운딩박스</a:t>
            </a:r>
            <a:r>
              <a:rPr lang="en-US" altLang="ko-KR" sz="2400" b="1" dirty="0">
                <a:solidFill>
                  <a:srgbClr val="FFFFFF"/>
                </a:solidFill>
                <a:latin typeface="Tlab 돋움 레귤러"/>
              </a:rPr>
              <a:t>, </a:t>
            </a:r>
            <a:r>
              <a:rPr lang="ko-KR" altLang="en-US" sz="2400" b="1" dirty="0">
                <a:solidFill>
                  <a:srgbClr val="FFFFFF"/>
                </a:solidFill>
                <a:latin typeface="Tlab 돋움 레귤러"/>
              </a:rPr>
              <a:t>넓이</a:t>
            </a:r>
            <a:r>
              <a:rPr lang="en-US" altLang="ko-KR" sz="2400" b="1" dirty="0">
                <a:solidFill>
                  <a:srgbClr val="FFFFFF"/>
                </a:solidFill>
                <a:latin typeface="Tlab 돋움 레귤러"/>
              </a:rPr>
              <a:t>, </a:t>
            </a:r>
            <a:r>
              <a:rPr lang="ko-KR" altLang="en-US" sz="2400" b="1" dirty="0">
                <a:solidFill>
                  <a:srgbClr val="FFFFFF"/>
                </a:solidFill>
                <a:latin typeface="Tlab 돋움 레귤러"/>
              </a:rPr>
              <a:t>높이 정보 </a:t>
            </a:r>
            <a:r>
              <a:rPr lang="ko-KR" altLang="en-US" sz="2400" b="1" dirty="0" err="1">
                <a:solidFill>
                  <a:srgbClr val="FFFFFF"/>
                </a:solidFill>
                <a:latin typeface="Tlab 돋움 레귤러"/>
              </a:rPr>
              <a:t>계산후</a:t>
            </a:r>
            <a:r>
              <a:rPr lang="ko-KR" altLang="en-US" sz="2400" b="1" dirty="0">
                <a:solidFill>
                  <a:srgbClr val="FFFFFF"/>
                </a:solidFill>
                <a:latin typeface="Tlab 돋움 레귤러"/>
              </a:rPr>
              <a:t> 반환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 sz="2400" b="1" dirty="0">
              <a:solidFill>
                <a:srgbClr val="FFFFFF"/>
              </a:solidFill>
              <a:latin typeface="Tlab 돋움 레귤러"/>
            </a:endParaRPr>
          </a:p>
        </p:txBody>
      </p:sp>
      <p:pic>
        <p:nvPicPr>
          <p:cNvPr id="3" name="Google Shape;1036;g22946103a46_0_30">
            <a:extLst>
              <a:ext uri="{FF2B5EF4-FFF2-40B4-BE49-F238E27FC236}">
                <a16:creationId xmlns:a16="http://schemas.microsoft.com/office/drawing/2014/main" id="{5EF54558-B4BC-B278-8583-8C4619B7E70E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t="29443" r="3063"/>
          <a:stretch/>
        </p:blipFill>
        <p:spPr>
          <a:xfrm>
            <a:off x="3063240" y="5303795"/>
            <a:ext cx="7174067" cy="412863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1039;g22946103a46_0_30">
            <a:extLst>
              <a:ext uri="{FF2B5EF4-FFF2-40B4-BE49-F238E27FC236}">
                <a16:creationId xmlns:a16="http://schemas.microsoft.com/office/drawing/2014/main" id="{F65DBA47-3D8D-6EBD-028C-AD5DE6C8937F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r="3707"/>
          <a:stretch/>
        </p:blipFill>
        <p:spPr>
          <a:xfrm>
            <a:off x="10759440" y="5303974"/>
            <a:ext cx="4818606" cy="2970841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20">
            <a:extLst>
              <a:ext uri="{FF2B5EF4-FFF2-40B4-BE49-F238E27FC236}">
                <a16:creationId xmlns:a16="http://schemas.microsoft.com/office/drawing/2014/main" id="{5F86870E-9150-A4C4-2A3F-E39A88CF264C}"/>
              </a:ext>
            </a:extLst>
          </p:cNvPr>
          <p:cNvSpPr txBox="1"/>
          <p:nvPr/>
        </p:nvSpPr>
        <p:spPr>
          <a:xfrm>
            <a:off x="1767840" y="5244582"/>
            <a:ext cx="14029729" cy="4966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srgbClr val="FFFFFF"/>
                </a:solidFill>
                <a:latin typeface="Tlab 돋움 레귤러"/>
              </a:rPr>
              <a:t>변환코드</a:t>
            </a:r>
          </a:p>
        </p:txBody>
      </p:sp>
      <p:sp>
        <p:nvSpPr>
          <p:cNvPr id="10" name="TextBox 20">
            <a:extLst>
              <a:ext uri="{FF2B5EF4-FFF2-40B4-BE49-F238E27FC236}">
                <a16:creationId xmlns:a16="http://schemas.microsoft.com/office/drawing/2014/main" id="{D46082BD-1FAF-FE15-5F42-0A3F03467D4C}"/>
              </a:ext>
            </a:extLst>
          </p:cNvPr>
          <p:cNvSpPr txBox="1"/>
          <p:nvPr/>
        </p:nvSpPr>
        <p:spPr>
          <a:xfrm>
            <a:off x="10759440" y="8935819"/>
            <a:ext cx="14029729" cy="4966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rgbClr val="FFFFFF"/>
                </a:solidFill>
                <a:latin typeface="Tlab 돋움 레귤러"/>
              </a:rPr>
              <a:t>Tree</a:t>
            </a:r>
            <a:r>
              <a:rPr lang="ko-KR" altLang="en-US" sz="2400" b="1" dirty="0">
                <a:solidFill>
                  <a:srgbClr val="FFFFFF"/>
                </a:solidFill>
                <a:latin typeface="Tlab 돋움 레귤러"/>
              </a:rPr>
              <a:t>구조에서 </a:t>
            </a:r>
            <a:r>
              <a:rPr lang="en-US" altLang="ko-KR" sz="2400" b="1" dirty="0">
                <a:solidFill>
                  <a:srgbClr val="FFFFFF"/>
                </a:solidFill>
                <a:latin typeface="Tlab 돋움 레귤러"/>
              </a:rPr>
              <a:t>Array </a:t>
            </a:r>
            <a:r>
              <a:rPr lang="ko-KR" altLang="en-US" sz="2400" b="1" dirty="0">
                <a:solidFill>
                  <a:srgbClr val="FFFFFF"/>
                </a:solidFill>
                <a:latin typeface="Tlab 돋움 레귤러"/>
              </a:rPr>
              <a:t>구조로 변환</a:t>
            </a:r>
          </a:p>
        </p:txBody>
      </p:sp>
      <p:sp>
        <p:nvSpPr>
          <p:cNvPr id="13" name="슬라이드 번호 개체 틀 6">
            <a:extLst>
              <a:ext uri="{FF2B5EF4-FFF2-40B4-BE49-F238E27FC236}">
                <a16:creationId xmlns:a16="http://schemas.microsoft.com/office/drawing/2014/main" id="{1F325656-9853-52CA-DDDC-EB539FC0A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1721927" y="1301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800" b="1" smtClean="0">
                <a:solidFill>
                  <a:schemeClr val="tx1"/>
                </a:solidFill>
                <a:latin typeface="+mn-ea"/>
              </a:rPr>
              <a:pPr/>
              <a:t>6</a:t>
            </a:fld>
            <a:endParaRPr lang="en-US" sz="2800" b="1" dirty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297431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0" y="-111273"/>
            <a:ext cx="18382649" cy="11029589"/>
          </a:xfrm>
          <a:custGeom>
            <a:avLst/>
            <a:gdLst/>
            <a:ahLst/>
            <a:cxnLst/>
            <a:rect l="l" t="t" r="r" b="b"/>
            <a:pathLst>
              <a:path w="18382649" h="11029589">
                <a:moveTo>
                  <a:pt x="0" y="0"/>
                </a:moveTo>
                <a:lnTo>
                  <a:pt x="18382649" y="0"/>
                </a:lnTo>
                <a:lnTo>
                  <a:pt x="18382649" y="11029589"/>
                </a:lnTo>
                <a:lnTo>
                  <a:pt x="0" y="110295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4">
            <a:extLst>
              <a:ext uri="{FF2B5EF4-FFF2-40B4-BE49-F238E27FC236}">
                <a16:creationId xmlns:a16="http://schemas.microsoft.com/office/drawing/2014/main" id="{BDD1033C-BB9A-D959-844D-F6BF43E425C7}"/>
              </a:ext>
            </a:extLst>
          </p:cNvPr>
          <p:cNvSpPr txBox="1"/>
          <p:nvPr/>
        </p:nvSpPr>
        <p:spPr>
          <a:xfrm>
            <a:off x="1031130" y="495300"/>
            <a:ext cx="10467355" cy="11127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ko-KR" altLang="en-US" sz="5400" dirty="0">
                <a:solidFill>
                  <a:schemeClr val="bg1"/>
                </a:solidFill>
                <a:ea typeface="Tlab 돋움 레귤러 Bold"/>
              </a:rPr>
              <a:t>데이터셋 구성</a:t>
            </a:r>
            <a:endParaRPr lang="en-US" sz="5400" dirty="0">
              <a:solidFill>
                <a:schemeClr val="bg1"/>
              </a:solidFill>
              <a:ea typeface="Tlab 돋움 레귤러 Bold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D265C3-4FB6-6839-67D2-9621175ABD1D}"/>
              </a:ext>
            </a:extLst>
          </p:cNvPr>
          <p:cNvSpPr txBox="1"/>
          <p:nvPr/>
        </p:nvSpPr>
        <p:spPr>
          <a:xfrm>
            <a:off x="1896071" y="2498999"/>
            <a:ext cx="6257329" cy="4814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900"/>
              </a:lnSpc>
            </a:pPr>
            <a:r>
              <a:rPr lang="en-US" altLang="ko-KR" sz="3000" b="1" dirty="0">
                <a:solidFill>
                  <a:srgbClr val="FFFFFF"/>
                </a:solidFill>
                <a:latin typeface="Tlab 돋움 레귤러" panose="020B0600000101010101" charset="-127"/>
                <a:ea typeface="Tlab 돋움 레귤러" panose="020B0600000101010101" charset="-127"/>
              </a:rPr>
              <a:t>Data </a:t>
            </a:r>
            <a:r>
              <a:rPr lang="ko-KR" altLang="en-US" sz="3000" b="1" dirty="0">
                <a:solidFill>
                  <a:srgbClr val="FFFFFF"/>
                </a:solidFill>
                <a:latin typeface="Tlab 돋움 레귤러" panose="020B0600000101010101" charset="-127"/>
                <a:ea typeface="Tlab 돋움 레귤러" panose="020B0600000101010101" charset="-127"/>
              </a:rPr>
              <a:t>추가</a:t>
            </a:r>
            <a:endParaRPr lang="en-US" sz="3000" b="1" dirty="0">
              <a:solidFill>
                <a:srgbClr val="FFFFFF"/>
              </a:solidFill>
              <a:latin typeface="Tlab 돋움 레귤러" panose="020B0600000101010101" charset="-127"/>
              <a:ea typeface="Tlab 돋움 레귤러" panose="020B0600000101010101" charset="-127"/>
            </a:endParaRPr>
          </a:p>
        </p:txBody>
      </p:sp>
      <p:sp>
        <p:nvSpPr>
          <p:cNvPr id="8" name="Freeform 11">
            <a:extLst>
              <a:ext uri="{FF2B5EF4-FFF2-40B4-BE49-F238E27FC236}">
                <a16:creationId xmlns:a16="http://schemas.microsoft.com/office/drawing/2014/main" id="{DB9F9890-B51F-F88D-7EED-EB7666CA6286}"/>
              </a:ext>
            </a:extLst>
          </p:cNvPr>
          <p:cNvSpPr/>
          <p:nvPr/>
        </p:nvSpPr>
        <p:spPr>
          <a:xfrm>
            <a:off x="990600" y="2491783"/>
            <a:ext cx="492917" cy="492917"/>
          </a:xfrm>
          <a:custGeom>
            <a:avLst/>
            <a:gdLst/>
            <a:ahLst/>
            <a:cxnLst/>
            <a:rect l="l" t="t" r="r" b="b"/>
            <a:pathLst>
              <a:path w="492917" h="492917">
                <a:moveTo>
                  <a:pt x="0" y="0"/>
                </a:moveTo>
                <a:lnTo>
                  <a:pt x="492916" y="0"/>
                </a:lnTo>
                <a:lnTo>
                  <a:pt x="492916" y="492917"/>
                </a:lnTo>
                <a:lnTo>
                  <a:pt x="0" y="49291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20">
            <a:extLst>
              <a:ext uri="{FF2B5EF4-FFF2-40B4-BE49-F238E27FC236}">
                <a16:creationId xmlns:a16="http://schemas.microsoft.com/office/drawing/2014/main" id="{DABB410D-8388-06C5-64EC-65342D7115ED}"/>
              </a:ext>
            </a:extLst>
          </p:cNvPr>
          <p:cNvSpPr txBox="1"/>
          <p:nvPr/>
        </p:nvSpPr>
        <p:spPr>
          <a:xfrm>
            <a:off x="1752601" y="3141459"/>
            <a:ext cx="8077200" cy="27165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rgbClr val="FFFFFF"/>
                </a:solidFill>
                <a:latin typeface="Tlab 돋움 레귤러"/>
              </a:rPr>
              <a:t>2. Kaggle Helmet, Capture </a:t>
            </a:r>
            <a:r>
              <a:rPr lang="ko-KR" altLang="en-US" sz="2400" b="1" dirty="0">
                <a:solidFill>
                  <a:srgbClr val="FFFFFF"/>
                </a:solidFill>
                <a:latin typeface="Tlab 돋움 레귤러"/>
              </a:rPr>
              <a:t>클래스 변경</a:t>
            </a:r>
          </a:p>
          <a:p>
            <a:pPr marL="533400" indent="-533400">
              <a:lnSpc>
                <a:spcPct val="150000"/>
              </a:lnSpc>
            </a:pPr>
            <a:r>
              <a:rPr lang="en-US" altLang="ko-KR" sz="2400" b="1" dirty="0">
                <a:solidFill>
                  <a:srgbClr val="FFFFFF"/>
                </a:solidFill>
                <a:latin typeface="Tlab 돋움 레귤러"/>
              </a:rPr>
              <a:t>   - Kaggle </a:t>
            </a:r>
            <a:r>
              <a:rPr lang="ko-KR" altLang="en-US" sz="2400" b="1" dirty="0">
                <a:solidFill>
                  <a:srgbClr val="FFFFFF"/>
                </a:solidFill>
                <a:latin typeface="Tlab 돋움 레귤러"/>
              </a:rPr>
              <a:t>기존 클래스 </a:t>
            </a:r>
            <a:r>
              <a:rPr lang="en-US" altLang="ko-KR" sz="2400" b="1" dirty="0">
                <a:solidFill>
                  <a:srgbClr val="FF0000"/>
                </a:solidFill>
                <a:latin typeface="Tlab 돋움 레귤러"/>
              </a:rPr>
              <a:t>3</a:t>
            </a:r>
            <a:r>
              <a:rPr lang="ko-KR" altLang="en-US" sz="2400" b="1" dirty="0">
                <a:solidFill>
                  <a:srgbClr val="FF0000"/>
                </a:solidFill>
                <a:latin typeface="Tlab 돋움 레귤러"/>
              </a:rPr>
              <a:t>개</a:t>
            </a:r>
            <a:r>
              <a:rPr lang="en-US" altLang="ko-KR" sz="2400" b="1" dirty="0">
                <a:solidFill>
                  <a:srgbClr val="FFFFFF"/>
                </a:solidFill>
                <a:latin typeface="Tlab 돋움 레귤러"/>
              </a:rPr>
              <a:t>(Head, Helmet, Person) → </a:t>
            </a:r>
            <a:r>
              <a:rPr lang="ko-KR" altLang="en-US" sz="2400" b="1" dirty="0">
                <a:solidFill>
                  <a:srgbClr val="FFFFFF"/>
                </a:solidFill>
                <a:latin typeface="Tlab 돋움 레귤러"/>
              </a:rPr>
              <a:t>클래스 </a:t>
            </a:r>
            <a:r>
              <a:rPr lang="en-US" altLang="ko-KR" sz="2400" b="1" dirty="0">
                <a:solidFill>
                  <a:srgbClr val="FF0000"/>
                </a:solidFill>
                <a:latin typeface="Tlab 돋움 레귤러"/>
              </a:rPr>
              <a:t>2</a:t>
            </a:r>
            <a:r>
              <a:rPr lang="ko-KR" altLang="en-US" sz="2400" b="1" dirty="0">
                <a:solidFill>
                  <a:srgbClr val="FF0000"/>
                </a:solidFill>
                <a:latin typeface="Tlab 돋움 레귤러"/>
              </a:rPr>
              <a:t>개</a:t>
            </a:r>
            <a:r>
              <a:rPr lang="ko-KR" altLang="en-US" sz="2400" b="1" dirty="0">
                <a:solidFill>
                  <a:srgbClr val="FFFFFF"/>
                </a:solidFill>
                <a:latin typeface="Tlab 돋움 레귤러"/>
              </a:rPr>
              <a:t>로 변경</a:t>
            </a:r>
            <a:r>
              <a:rPr lang="en-US" altLang="ko-KR" sz="2400" b="1" dirty="0">
                <a:solidFill>
                  <a:srgbClr val="FFFFFF"/>
                </a:solidFill>
                <a:latin typeface="Tlab 돋움 레귤러"/>
              </a:rPr>
              <a:t>(Head, Helmet)</a:t>
            </a:r>
          </a:p>
          <a:p>
            <a:pPr marL="533400" indent="-533400">
              <a:lnSpc>
                <a:spcPct val="150000"/>
              </a:lnSpc>
            </a:pPr>
            <a:r>
              <a:rPr lang="en-US" altLang="ko-KR" sz="2400" b="1" dirty="0">
                <a:solidFill>
                  <a:srgbClr val="FFFFFF"/>
                </a:solidFill>
                <a:latin typeface="Tlab 돋움 레귤러"/>
              </a:rPr>
              <a:t>   - Capture </a:t>
            </a:r>
            <a:r>
              <a:rPr lang="ko-KR" altLang="en-US" sz="2400" b="1" dirty="0">
                <a:solidFill>
                  <a:srgbClr val="FFFFFF"/>
                </a:solidFill>
                <a:latin typeface="Tlab 돋움 레귤러"/>
              </a:rPr>
              <a:t>클래스 </a:t>
            </a:r>
            <a:r>
              <a:rPr lang="ko-KR" altLang="en-US" sz="2400" b="1" dirty="0">
                <a:solidFill>
                  <a:srgbClr val="FF0000"/>
                </a:solidFill>
                <a:latin typeface="Tlab 돋움 레귤러"/>
              </a:rPr>
              <a:t>순서 변경</a:t>
            </a:r>
            <a:r>
              <a:rPr lang="en-US" altLang="ko-KR" sz="2400" b="1" dirty="0">
                <a:solidFill>
                  <a:srgbClr val="FFFFFF"/>
                </a:solidFill>
                <a:latin typeface="Tlab 돋움 레귤러"/>
              </a:rPr>
              <a:t>(Helmet 0, Head 1) → Head(0), Helmet(1)</a:t>
            </a:r>
            <a:endParaRPr lang="ko-KR" altLang="en-US" sz="2400" b="1" dirty="0">
              <a:solidFill>
                <a:srgbClr val="FFFFFF"/>
              </a:solidFill>
              <a:latin typeface="Tlab 돋움 레귤러"/>
            </a:endParaRPr>
          </a:p>
        </p:txBody>
      </p:sp>
      <p:pic>
        <p:nvPicPr>
          <p:cNvPr id="11" name="Google Shape;1054;p4">
            <a:extLst>
              <a:ext uri="{FF2B5EF4-FFF2-40B4-BE49-F238E27FC236}">
                <a16:creationId xmlns:a16="http://schemas.microsoft.com/office/drawing/2014/main" id="{DC32EF00-F554-7785-9A6F-A5CBF22AB1EB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313555" y="1608042"/>
            <a:ext cx="6968605" cy="81074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055;p4">
            <a:extLst>
              <a:ext uri="{FF2B5EF4-FFF2-40B4-BE49-F238E27FC236}">
                <a16:creationId xmlns:a16="http://schemas.microsoft.com/office/drawing/2014/main" id="{4755B9C4-0CF7-E590-D564-E190598D9F9B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b="55290"/>
          <a:stretch/>
        </p:blipFill>
        <p:spPr>
          <a:xfrm>
            <a:off x="4172827" y="6895917"/>
            <a:ext cx="5898850" cy="12755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056;p4">
            <a:extLst>
              <a:ext uri="{FF2B5EF4-FFF2-40B4-BE49-F238E27FC236}">
                <a16:creationId xmlns:a16="http://schemas.microsoft.com/office/drawing/2014/main" id="{8CB28C84-1BE1-0972-2232-BFE0A2FAC67D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 b="55246"/>
          <a:stretch/>
        </p:blipFill>
        <p:spPr>
          <a:xfrm>
            <a:off x="4172826" y="8383538"/>
            <a:ext cx="5898852" cy="1275572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057;p4">
            <a:extLst>
              <a:ext uri="{FF2B5EF4-FFF2-40B4-BE49-F238E27FC236}">
                <a16:creationId xmlns:a16="http://schemas.microsoft.com/office/drawing/2014/main" id="{122796CA-377F-F7D3-0952-2DD6174B3E52}"/>
              </a:ext>
            </a:extLst>
          </p:cNvPr>
          <p:cNvSpPr/>
          <p:nvPr/>
        </p:nvSpPr>
        <p:spPr>
          <a:xfrm>
            <a:off x="4081026" y="6819900"/>
            <a:ext cx="262374" cy="12954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058;p4">
            <a:extLst>
              <a:ext uri="{FF2B5EF4-FFF2-40B4-BE49-F238E27FC236}">
                <a16:creationId xmlns:a16="http://schemas.microsoft.com/office/drawing/2014/main" id="{8C010C7E-F666-15C0-C778-CB9D4009150C}"/>
              </a:ext>
            </a:extLst>
          </p:cNvPr>
          <p:cNvSpPr/>
          <p:nvPr/>
        </p:nvSpPr>
        <p:spPr>
          <a:xfrm>
            <a:off x="4081026" y="8338667"/>
            <a:ext cx="262374" cy="1275573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B4EF31AF-F608-66BF-B2BA-E0F224CF9A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1721927" y="1301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800" b="1" smtClean="0">
                <a:solidFill>
                  <a:schemeClr val="tx1"/>
                </a:solidFill>
                <a:latin typeface="+mn-ea"/>
              </a:rPr>
              <a:pPr/>
              <a:t>7</a:t>
            </a:fld>
            <a:endParaRPr lang="en-US" sz="2800" b="1" dirty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1647358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0" y="-111273"/>
            <a:ext cx="18382649" cy="11029589"/>
          </a:xfrm>
          <a:custGeom>
            <a:avLst/>
            <a:gdLst/>
            <a:ahLst/>
            <a:cxnLst/>
            <a:rect l="l" t="t" r="r" b="b"/>
            <a:pathLst>
              <a:path w="18382649" h="11029589">
                <a:moveTo>
                  <a:pt x="0" y="0"/>
                </a:moveTo>
                <a:lnTo>
                  <a:pt x="18382649" y="0"/>
                </a:lnTo>
                <a:lnTo>
                  <a:pt x="18382649" y="11029589"/>
                </a:lnTo>
                <a:lnTo>
                  <a:pt x="0" y="110295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4">
            <a:extLst>
              <a:ext uri="{FF2B5EF4-FFF2-40B4-BE49-F238E27FC236}">
                <a16:creationId xmlns:a16="http://schemas.microsoft.com/office/drawing/2014/main" id="{BDD1033C-BB9A-D959-844D-F6BF43E425C7}"/>
              </a:ext>
            </a:extLst>
          </p:cNvPr>
          <p:cNvSpPr txBox="1"/>
          <p:nvPr/>
        </p:nvSpPr>
        <p:spPr>
          <a:xfrm>
            <a:off x="1031130" y="495300"/>
            <a:ext cx="10467355" cy="11127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ko-KR" altLang="en-US" sz="5400" dirty="0">
                <a:solidFill>
                  <a:schemeClr val="bg1"/>
                </a:solidFill>
                <a:ea typeface="Tlab 돋움 레귤러 Bold"/>
              </a:rPr>
              <a:t>데이터셋 구성</a:t>
            </a:r>
            <a:endParaRPr lang="en-US" sz="5400" dirty="0">
              <a:solidFill>
                <a:schemeClr val="bg1"/>
              </a:solidFill>
              <a:ea typeface="Tlab 돋움 레귤러 Bold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D265C3-4FB6-6839-67D2-9621175ABD1D}"/>
              </a:ext>
            </a:extLst>
          </p:cNvPr>
          <p:cNvSpPr txBox="1"/>
          <p:nvPr/>
        </p:nvSpPr>
        <p:spPr>
          <a:xfrm>
            <a:off x="1896071" y="2498999"/>
            <a:ext cx="6257329" cy="4814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900"/>
              </a:lnSpc>
            </a:pPr>
            <a:r>
              <a:rPr lang="en-US" altLang="ko-KR" sz="3000" b="1" dirty="0">
                <a:solidFill>
                  <a:srgbClr val="FFFFFF"/>
                </a:solidFill>
                <a:latin typeface="Tlab 돋움 레귤러" panose="020B0600000101010101" charset="-127"/>
                <a:ea typeface="Tlab 돋움 레귤러" panose="020B0600000101010101" charset="-127"/>
              </a:rPr>
              <a:t>Data </a:t>
            </a:r>
            <a:r>
              <a:rPr lang="ko-KR" altLang="en-US" sz="3000" b="1" dirty="0">
                <a:solidFill>
                  <a:srgbClr val="FFFFFF"/>
                </a:solidFill>
                <a:latin typeface="Tlab 돋움 레귤러" panose="020B0600000101010101" charset="-127"/>
                <a:ea typeface="Tlab 돋움 레귤러" panose="020B0600000101010101" charset="-127"/>
              </a:rPr>
              <a:t>추가</a:t>
            </a:r>
            <a:endParaRPr lang="en-US" sz="3000" b="1" dirty="0">
              <a:solidFill>
                <a:srgbClr val="FFFFFF"/>
              </a:solidFill>
              <a:latin typeface="Tlab 돋움 레귤러" panose="020B0600000101010101" charset="-127"/>
              <a:ea typeface="Tlab 돋움 레귤러" panose="020B0600000101010101" charset="-127"/>
            </a:endParaRPr>
          </a:p>
        </p:txBody>
      </p:sp>
      <p:sp>
        <p:nvSpPr>
          <p:cNvPr id="8" name="Freeform 11">
            <a:extLst>
              <a:ext uri="{FF2B5EF4-FFF2-40B4-BE49-F238E27FC236}">
                <a16:creationId xmlns:a16="http://schemas.microsoft.com/office/drawing/2014/main" id="{DB9F9890-B51F-F88D-7EED-EB7666CA6286}"/>
              </a:ext>
            </a:extLst>
          </p:cNvPr>
          <p:cNvSpPr/>
          <p:nvPr/>
        </p:nvSpPr>
        <p:spPr>
          <a:xfrm>
            <a:off x="990600" y="2491783"/>
            <a:ext cx="492917" cy="492917"/>
          </a:xfrm>
          <a:custGeom>
            <a:avLst/>
            <a:gdLst/>
            <a:ahLst/>
            <a:cxnLst/>
            <a:rect l="l" t="t" r="r" b="b"/>
            <a:pathLst>
              <a:path w="492917" h="492917">
                <a:moveTo>
                  <a:pt x="0" y="0"/>
                </a:moveTo>
                <a:lnTo>
                  <a:pt x="492916" y="0"/>
                </a:lnTo>
                <a:lnTo>
                  <a:pt x="492916" y="492917"/>
                </a:lnTo>
                <a:lnTo>
                  <a:pt x="0" y="49291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20">
            <a:extLst>
              <a:ext uri="{FF2B5EF4-FFF2-40B4-BE49-F238E27FC236}">
                <a16:creationId xmlns:a16="http://schemas.microsoft.com/office/drawing/2014/main" id="{DABB410D-8388-06C5-64EC-65342D7115ED}"/>
              </a:ext>
            </a:extLst>
          </p:cNvPr>
          <p:cNvSpPr txBox="1"/>
          <p:nvPr/>
        </p:nvSpPr>
        <p:spPr>
          <a:xfrm>
            <a:off x="1752600" y="3141459"/>
            <a:ext cx="14029729" cy="4966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rgbClr val="FFFFFF"/>
                </a:solidFill>
                <a:latin typeface="Tlab 돋움 레귤러"/>
              </a:rPr>
              <a:t>3. Capture </a:t>
            </a:r>
            <a:r>
              <a:rPr lang="ko-KR" altLang="en-US" sz="2400" b="1" dirty="0">
                <a:solidFill>
                  <a:srgbClr val="FFFFFF"/>
                </a:solidFill>
                <a:latin typeface="Tlab 돋움 레귤러"/>
              </a:rPr>
              <a:t>데이터 구성</a:t>
            </a:r>
          </a:p>
        </p:txBody>
      </p:sp>
      <p:sp>
        <p:nvSpPr>
          <p:cNvPr id="11" name="Google Shape;1070;g22946103a46_0_49">
            <a:extLst>
              <a:ext uri="{FF2B5EF4-FFF2-40B4-BE49-F238E27FC236}">
                <a16:creationId xmlns:a16="http://schemas.microsoft.com/office/drawing/2014/main" id="{AE988C48-A962-657F-4067-8741A83A7064}"/>
              </a:ext>
            </a:extLst>
          </p:cNvPr>
          <p:cNvSpPr txBox="1"/>
          <p:nvPr/>
        </p:nvSpPr>
        <p:spPr>
          <a:xfrm>
            <a:off x="5338982" y="5578950"/>
            <a:ext cx="3247865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  <a:sym typeface="Malgun Gothic"/>
              </a:rPr>
              <a:t>1) </a:t>
            </a:r>
            <a:r>
              <a:rPr lang="en-US" sz="2000" b="1" dirty="0" err="1">
                <a:solidFill>
                  <a:schemeClr val="bg1"/>
                </a:solidFill>
                <a:latin typeface="Malgun Gothic"/>
                <a:ea typeface="Malgun Gothic"/>
                <a:cs typeface="Malgun Gothic"/>
                <a:sym typeface="Malgun Gothic"/>
              </a:rPr>
              <a:t>안전모</a:t>
            </a:r>
            <a:r>
              <a:rPr lang="en-US" sz="2000" b="1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Malgun Gothic"/>
                <a:ea typeface="Malgun Gothic"/>
                <a:cs typeface="Malgun Gothic"/>
                <a:sym typeface="Malgun Gothic"/>
              </a:rPr>
              <a:t>착용</a:t>
            </a:r>
            <a:r>
              <a:rPr lang="en-US" sz="2000" b="1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lang="en-US" sz="2000" b="1" dirty="0" err="1">
                <a:solidFill>
                  <a:schemeClr val="bg1"/>
                </a:solidFill>
                <a:latin typeface="Malgun Gothic"/>
                <a:ea typeface="Malgun Gothic"/>
                <a:cs typeface="Malgun Gothic"/>
                <a:sym typeface="Malgun Gothic"/>
              </a:rPr>
              <a:t>미착용</a:t>
            </a:r>
            <a:r>
              <a:rPr lang="en-US" sz="2000" b="1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sz="2000" b="1" dirty="0">
              <a:solidFill>
                <a:schemeClr val="bg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" name="Google Shape;1071;g22946103a46_0_49">
            <a:extLst>
              <a:ext uri="{FF2B5EF4-FFF2-40B4-BE49-F238E27FC236}">
                <a16:creationId xmlns:a16="http://schemas.microsoft.com/office/drawing/2014/main" id="{898F7730-D3E1-0FB3-9D55-6884F215E196}"/>
              </a:ext>
            </a:extLst>
          </p:cNvPr>
          <p:cNvSpPr txBox="1"/>
          <p:nvPr/>
        </p:nvSpPr>
        <p:spPr>
          <a:xfrm>
            <a:off x="11353800" y="5578950"/>
            <a:ext cx="3247865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  <a:sym typeface="Malgun Gothic"/>
              </a:rPr>
              <a:t>2) </a:t>
            </a:r>
            <a:r>
              <a:rPr lang="en-US" sz="2000" b="1" dirty="0" err="1">
                <a:solidFill>
                  <a:schemeClr val="bg1"/>
                </a:solidFill>
                <a:latin typeface="Malgun Gothic"/>
                <a:ea typeface="Malgun Gothic"/>
                <a:cs typeface="Malgun Gothic"/>
                <a:sym typeface="Malgun Gothic"/>
              </a:rPr>
              <a:t>안전모</a:t>
            </a:r>
            <a:r>
              <a:rPr lang="en-US" sz="2000" b="1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Malgun Gothic"/>
                <a:ea typeface="Malgun Gothic"/>
                <a:cs typeface="Malgun Gothic"/>
                <a:sym typeface="Malgun Gothic"/>
              </a:rPr>
              <a:t>모두</a:t>
            </a:r>
            <a:r>
              <a:rPr lang="en-US" sz="2000" b="1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Malgun Gothic"/>
                <a:ea typeface="Malgun Gothic"/>
                <a:cs typeface="Malgun Gothic"/>
                <a:sym typeface="Malgun Gothic"/>
              </a:rPr>
              <a:t>착용</a:t>
            </a:r>
            <a:endParaRPr sz="2000" b="1" dirty="0">
              <a:solidFill>
                <a:schemeClr val="bg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" name="Google Shape;1072;g22946103a46_0_49">
            <a:extLst>
              <a:ext uri="{FF2B5EF4-FFF2-40B4-BE49-F238E27FC236}">
                <a16:creationId xmlns:a16="http://schemas.microsoft.com/office/drawing/2014/main" id="{40B7945E-9BC3-4807-CCA8-AA66C409841F}"/>
              </a:ext>
            </a:extLst>
          </p:cNvPr>
          <p:cNvSpPr txBox="1"/>
          <p:nvPr/>
        </p:nvSpPr>
        <p:spPr>
          <a:xfrm>
            <a:off x="5424111" y="9307205"/>
            <a:ext cx="3247865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  <a:sym typeface="Malgun Gothic"/>
              </a:rPr>
              <a:t>3) </a:t>
            </a:r>
            <a:r>
              <a:rPr lang="ko-KR" altLang="en-US" sz="2000" b="1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실</a:t>
            </a:r>
            <a:r>
              <a:rPr lang="en-US" sz="2000" b="1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  <a:sym typeface="Malgun Gothic"/>
              </a:rPr>
              <a:t>내 </a:t>
            </a:r>
            <a:r>
              <a:rPr lang="en-US" sz="2000" b="1" dirty="0" err="1">
                <a:solidFill>
                  <a:schemeClr val="bg1"/>
                </a:solidFill>
                <a:latin typeface="Malgun Gothic"/>
                <a:ea typeface="Malgun Gothic"/>
                <a:cs typeface="Malgun Gothic"/>
                <a:sym typeface="Malgun Gothic"/>
              </a:rPr>
              <a:t>안전모</a:t>
            </a:r>
            <a:r>
              <a:rPr lang="en-US" sz="2000" b="1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Malgun Gothic"/>
                <a:ea typeface="Malgun Gothic"/>
                <a:cs typeface="Malgun Gothic"/>
                <a:sym typeface="Malgun Gothic"/>
              </a:rPr>
              <a:t>착용</a:t>
            </a:r>
            <a:endParaRPr sz="2000" b="1" dirty="0">
              <a:solidFill>
                <a:schemeClr val="bg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" name="Google Shape;1073;g22946103a46_0_49">
            <a:extLst>
              <a:ext uri="{FF2B5EF4-FFF2-40B4-BE49-F238E27FC236}">
                <a16:creationId xmlns:a16="http://schemas.microsoft.com/office/drawing/2014/main" id="{ACA60232-3E4C-88EE-0250-EF0C4ED4A9DB}"/>
              </a:ext>
            </a:extLst>
          </p:cNvPr>
          <p:cNvSpPr txBox="1"/>
          <p:nvPr/>
        </p:nvSpPr>
        <p:spPr>
          <a:xfrm>
            <a:off x="11360755" y="9307205"/>
            <a:ext cx="3247865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  <a:sym typeface="Malgun Gothic"/>
              </a:rPr>
              <a:t>4) </a:t>
            </a:r>
            <a:r>
              <a:rPr lang="ko-KR" altLang="en-US" sz="2000" b="1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실외</a:t>
            </a:r>
            <a:r>
              <a:rPr lang="en-US" sz="2000" b="1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Malgun Gothic"/>
                <a:ea typeface="Malgun Gothic"/>
                <a:cs typeface="Malgun Gothic"/>
                <a:sym typeface="Malgun Gothic"/>
              </a:rPr>
              <a:t>안전모</a:t>
            </a:r>
            <a:r>
              <a:rPr lang="en-US" sz="2000" b="1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Malgun Gothic"/>
                <a:ea typeface="Malgun Gothic"/>
                <a:cs typeface="Malgun Gothic"/>
                <a:sym typeface="Malgun Gothic"/>
              </a:rPr>
              <a:t>착용</a:t>
            </a:r>
            <a:endParaRPr sz="2000" b="1" dirty="0">
              <a:solidFill>
                <a:schemeClr val="bg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5" name="Google Shape;1074;g22946103a46_0_49">
            <a:extLst>
              <a:ext uri="{FF2B5EF4-FFF2-40B4-BE49-F238E27FC236}">
                <a16:creationId xmlns:a16="http://schemas.microsoft.com/office/drawing/2014/main" id="{B3DF8B39-CDD1-7AAE-5470-E2A43171398D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24111" y="2409030"/>
            <a:ext cx="11873289" cy="314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075;g22946103a46_0_49">
            <a:extLst>
              <a:ext uri="{FF2B5EF4-FFF2-40B4-BE49-F238E27FC236}">
                <a16:creationId xmlns:a16="http://schemas.microsoft.com/office/drawing/2014/main" id="{7A6F023E-4425-69A8-C4D0-28CEFC7A3A5C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424111" y="6175039"/>
            <a:ext cx="11873289" cy="31461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8673A078-9BAF-7785-948A-11A5671352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1721927" y="1301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800" b="1" smtClean="0">
                <a:solidFill>
                  <a:schemeClr val="tx1"/>
                </a:solidFill>
                <a:latin typeface="+mn-ea"/>
              </a:rPr>
              <a:pPr/>
              <a:t>8</a:t>
            </a:fld>
            <a:endParaRPr lang="en-US" sz="2800" b="1" dirty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913694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0" y="-111273"/>
            <a:ext cx="18382649" cy="11029589"/>
          </a:xfrm>
          <a:custGeom>
            <a:avLst/>
            <a:gdLst/>
            <a:ahLst/>
            <a:cxnLst/>
            <a:rect l="l" t="t" r="r" b="b"/>
            <a:pathLst>
              <a:path w="18382649" h="11029589">
                <a:moveTo>
                  <a:pt x="0" y="0"/>
                </a:moveTo>
                <a:lnTo>
                  <a:pt x="18382649" y="0"/>
                </a:lnTo>
                <a:lnTo>
                  <a:pt x="18382649" y="11029589"/>
                </a:lnTo>
                <a:lnTo>
                  <a:pt x="0" y="110295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4">
            <a:extLst>
              <a:ext uri="{FF2B5EF4-FFF2-40B4-BE49-F238E27FC236}">
                <a16:creationId xmlns:a16="http://schemas.microsoft.com/office/drawing/2014/main" id="{BDD1033C-BB9A-D959-844D-F6BF43E425C7}"/>
              </a:ext>
            </a:extLst>
          </p:cNvPr>
          <p:cNvSpPr txBox="1"/>
          <p:nvPr/>
        </p:nvSpPr>
        <p:spPr>
          <a:xfrm>
            <a:off x="1031130" y="495300"/>
            <a:ext cx="10467355" cy="11127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ko-KR" altLang="en-US" sz="5400" dirty="0">
                <a:solidFill>
                  <a:schemeClr val="bg1"/>
                </a:solidFill>
                <a:ea typeface="Tlab 돋움 레귤러 Bold"/>
              </a:rPr>
              <a:t>데이터셋 구성</a:t>
            </a:r>
            <a:endParaRPr lang="en-US" sz="5400" dirty="0">
              <a:solidFill>
                <a:schemeClr val="bg1"/>
              </a:solidFill>
              <a:ea typeface="Tlab 돋움 레귤러 Bold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D265C3-4FB6-6839-67D2-9621175ABD1D}"/>
              </a:ext>
            </a:extLst>
          </p:cNvPr>
          <p:cNvSpPr txBox="1"/>
          <p:nvPr/>
        </p:nvSpPr>
        <p:spPr>
          <a:xfrm>
            <a:off x="1600200" y="1884685"/>
            <a:ext cx="6257329" cy="4814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900"/>
              </a:lnSpc>
            </a:pPr>
            <a:r>
              <a:rPr lang="en-US" altLang="ko-KR" sz="3000" b="1" dirty="0">
                <a:solidFill>
                  <a:srgbClr val="FFFFFF"/>
                </a:solidFill>
                <a:latin typeface="Tlab 돋움 레귤러" panose="020B0600000101010101" charset="-127"/>
                <a:ea typeface="Tlab 돋움 레귤러" panose="020B0600000101010101" charset="-127"/>
              </a:rPr>
              <a:t>Data labelling</a:t>
            </a:r>
            <a:endParaRPr lang="en-US" sz="3000" b="1" dirty="0">
              <a:solidFill>
                <a:srgbClr val="FFFFFF"/>
              </a:solidFill>
              <a:latin typeface="Tlab 돋움 레귤러" panose="020B0600000101010101" charset="-127"/>
              <a:ea typeface="Tlab 돋움 레귤러" panose="020B0600000101010101" charset="-127"/>
            </a:endParaRPr>
          </a:p>
        </p:txBody>
      </p:sp>
      <p:sp>
        <p:nvSpPr>
          <p:cNvPr id="8" name="Freeform 11">
            <a:extLst>
              <a:ext uri="{FF2B5EF4-FFF2-40B4-BE49-F238E27FC236}">
                <a16:creationId xmlns:a16="http://schemas.microsoft.com/office/drawing/2014/main" id="{DB9F9890-B51F-F88D-7EED-EB7666CA6286}"/>
              </a:ext>
            </a:extLst>
          </p:cNvPr>
          <p:cNvSpPr/>
          <p:nvPr/>
        </p:nvSpPr>
        <p:spPr>
          <a:xfrm>
            <a:off x="990600" y="1877469"/>
            <a:ext cx="492917" cy="492917"/>
          </a:xfrm>
          <a:custGeom>
            <a:avLst/>
            <a:gdLst/>
            <a:ahLst/>
            <a:cxnLst/>
            <a:rect l="l" t="t" r="r" b="b"/>
            <a:pathLst>
              <a:path w="492917" h="492917">
                <a:moveTo>
                  <a:pt x="0" y="0"/>
                </a:moveTo>
                <a:lnTo>
                  <a:pt x="492916" y="0"/>
                </a:lnTo>
                <a:lnTo>
                  <a:pt x="492916" y="492917"/>
                </a:lnTo>
                <a:lnTo>
                  <a:pt x="0" y="49291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20">
            <a:extLst>
              <a:ext uri="{FF2B5EF4-FFF2-40B4-BE49-F238E27FC236}">
                <a16:creationId xmlns:a16="http://schemas.microsoft.com/office/drawing/2014/main" id="{DABB410D-8388-06C5-64EC-65342D7115ED}"/>
              </a:ext>
            </a:extLst>
          </p:cNvPr>
          <p:cNvSpPr txBox="1"/>
          <p:nvPr/>
        </p:nvSpPr>
        <p:spPr>
          <a:xfrm>
            <a:off x="1600200" y="2527145"/>
            <a:ext cx="2682240" cy="49285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65125" indent="-365125" algn="r">
              <a:lnSpc>
                <a:spcPct val="150000"/>
              </a:lnSpc>
            </a:pPr>
            <a:r>
              <a:rPr lang="en-US" altLang="ko-KR" sz="2400" b="1" dirty="0">
                <a:solidFill>
                  <a:srgbClr val="FFFFFF"/>
                </a:solidFill>
                <a:latin typeface="Tlab 돋움 레귤러"/>
              </a:rPr>
              <a:t>4. </a:t>
            </a:r>
            <a:r>
              <a:rPr lang="en-US" altLang="ko-KR" sz="2400" b="1" dirty="0" err="1">
                <a:solidFill>
                  <a:srgbClr val="FFFFFF"/>
                </a:solidFill>
                <a:latin typeface="Tlab 돋움 레귤러"/>
              </a:rPr>
              <a:t>OpenData</a:t>
            </a:r>
            <a:r>
              <a:rPr lang="en-US" altLang="ko-KR" sz="2400" b="1" dirty="0">
                <a:solidFill>
                  <a:srgbClr val="FFFFFF"/>
                </a:solidFill>
                <a:latin typeface="Tlab 돋움 레귤러"/>
              </a:rPr>
              <a:t>, Head </a:t>
            </a:r>
            <a:r>
              <a:rPr lang="ko-KR" altLang="en-US" sz="2400" b="1" dirty="0">
                <a:solidFill>
                  <a:srgbClr val="FFFFFF"/>
                </a:solidFill>
                <a:latin typeface="Tlab 돋움 레귤러"/>
              </a:rPr>
              <a:t>추가 </a:t>
            </a:r>
            <a:r>
              <a:rPr lang="ko-KR" altLang="en-US" sz="2400" b="1" dirty="0" err="1">
                <a:solidFill>
                  <a:srgbClr val="FFFFFF"/>
                </a:solidFill>
                <a:latin typeface="Tlab 돋움 레귤러"/>
              </a:rPr>
              <a:t>라벨링</a:t>
            </a:r>
            <a:endParaRPr lang="en-US" altLang="ko-KR" sz="2400" b="1" dirty="0">
              <a:solidFill>
                <a:srgbClr val="FFFFFF"/>
              </a:solidFill>
              <a:latin typeface="Tlab 돋움 레귤러"/>
            </a:endParaRPr>
          </a:p>
          <a:p>
            <a:pPr marL="365125" indent="-365125" algn="r">
              <a:lnSpc>
                <a:spcPct val="150000"/>
              </a:lnSpc>
            </a:pPr>
            <a:endParaRPr lang="en-US" altLang="ko-KR" sz="2400" b="1" dirty="0">
              <a:solidFill>
                <a:srgbClr val="FFFFFF"/>
              </a:solidFill>
              <a:latin typeface="Tlab 돋움 레귤러"/>
            </a:endParaRPr>
          </a:p>
          <a:p>
            <a:pPr marL="365125" indent="-365125" algn="r">
              <a:lnSpc>
                <a:spcPct val="150000"/>
              </a:lnSpc>
            </a:pPr>
            <a:r>
              <a:rPr lang="ko-KR" altLang="en-US" sz="2400" b="1" dirty="0">
                <a:solidFill>
                  <a:srgbClr val="FFFFFF"/>
                </a:solidFill>
                <a:latin typeface="Tlab 돋움 레귤러"/>
              </a:rPr>
              <a:t> </a:t>
            </a:r>
            <a:r>
              <a:rPr lang="en-US" altLang="ko-KR" sz="2400" b="1" dirty="0">
                <a:solidFill>
                  <a:srgbClr val="FFFFFF"/>
                </a:solidFill>
                <a:latin typeface="Tlab 돋움 레귤러"/>
              </a:rPr>
              <a:t>- </a:t>
            </a:r>
            <a:r>
              <a:rPr lang="en-US" altLang="ko-KR" sz="2400" b="1" dirty="0" err="1">
                <a:solidFill>
                  <a:srgbClr val="FFFFFF"/>
                </a:solidFill>
                <a:latin typeface="Tlab 돋움 레귤러"/>
              </a:rPr>
              <a:t>labelImg</a:t>
            </a:r>
            <a:r>
              <a:rPr lang="en-US" altLang="ko-KR" sz="2400" b="1" dirty="0">
                <a:solidFill>
                  <a:srgbClr val="FFFFFF"/>
                </a:solidFill>
                <a:latin typeface="Tlab 돋움 레귤러"/>
              </a:rPr>
              <a:t> </a:t>
            </a:r>
            <a:r>
              <a:rPr lang="ko-KR" altLang="en-US" sz="2400" b="1" dirty="0">
                <a:solidFill>
                  <a:srgbClr val="FFFFFF"/>
                </a:solidFill>
                <a:latin typeface="Tlab 돋움 레귤러"/>
              </a:rPr>
              <a:t>이미지 </a:t>
            </a:r>
            <a:r>
              <a:rPr lang="ko-KR" altLang="en-US" sz="2400" b="1" dirty="0" err="1">
                <a:solidFill>
                  <a:srgbClr val="FFFFFF"/>
                </a:solidFill>
                <a:latin typeface="Tlab 돋움 레귤러"/>
              </a:rPr>
              <a:t>라벨링시</a:t>
            </a:r>
            <a:r>
              <a:rPr lang="ko-KR" altLang="en-US" sz="2400" b="1" dirty="0">
                <a:solidFill>
                  <a:srgbClr val="FFFFFF"/>
                </a:solidFill>
                <a:latin typeface="Tlab 돋움 레귤러"/>
              </a:rPr>
              <a:t> 단축키 지원으로 빠른 </a:t>
            </a:r>
            <a:r>
              <a:rPr lang="ko-KR" altLang="en-US" sz="2400" b="1" dirty="0" err="1">
                <a:solidFill>
                  <a:srgbClr val="FFFFFF"/>
                </a:solidFill>
                <a:latin typeface="Tlab 돋움 레귤러"/>
              </a:rPr>
              <a:t>라벨링</a:t>
            </a:r>
            <a:r>
              <a:rPr lang="ko-KR" altLang="en-US" sz="2400" b="1" dirty="0">
                <a:solidFill>
                  <a:srgbClr val="FFFFFF"/>
                </a:solidFill>
                <a:latin typeface="Tlab 돋움 레귤러"/>
              </a:rPr>
              <a:t> 가능</a:t>
            </a:r>
          </a:p>
        </p:txBody>
      </p:sp>
      <p:pic>
        <p:nvPicPr>
          <p:cNvPr id="3" name="Google Shape;1087;g22946103a46_0_89">
            <a:extLst>
              <a:ext uri="{FF2B5EF4-FFF2-40B4-BE49-F238E27FC236}">
                <a16:creationId xmlns:a16="http://schemas.microsoft.com/office/drawing/2014/main" id="{F58F1A03-3B69-F4B3-5298-73B7BCBE9D7F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48339" y="1877468"/>
            <a:ext cx="13934309" cy="7838031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슬라이드 번호 개체 틀 6">
            <a:extLst>
              <a:ext uri="{FF2B5EF4-FFF2-40B4-BE49-F238E27FC236}">
                <a16:creationId xmlns:a16="http://schemas.microsoft.com/office/drawing/2014/main" id="{76D2D44F-36BB-B323-3636-464F7C2A1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1721927" y="1301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800" b="1" smtClean="0">
                <a:solidFill>
                  <a:schemeClr val="tx1"/>
                </a:solidFill>
                <a:latin typeface="+mn-ea"/>
              </a:rPr>
              <a:pPr/>
              <a:t>9</a:t>
            </a:fld>
            <a:endParaRPr lang="en-US" sz="2800" b="1" dirty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214340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668</TotalTime>
  <Words>3171</Words>
  <Application>Microsoft Office PowerPoint</Application>
  <PresentationFormat>사용자 지정</PresentationFormat>
  <Paragraphs>735</Paragraphs>
  <Slides>59</Slides>
  <Notes>40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59</vt:i4>
      </vt:variant>
    </vt:vector>
  </HeadingPairs>
  <TitlesOfParts>
    <vt:vector size="66" baseType="lpstr">
      <vt:lpstr>맑은 고딕</vt:lpstr>
      <vt:lpstr>Tlab 돋움 레귤러 Bold</vt:lpstr>
      <vt:lpstr>Tlab 돋움 레귤러</vt:lpstr>
      <vt:lpstr>맑은 고딕</vt:lpstr>
      <vt:lpstr>Calibri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파란색 흰색 그라데이션 전문적인 팀 회의 안건 비즈니스 프레젠테이션</dc:title>
  <dc:creator>박영제</dc:creator>
  <cp:lastModifiedBy>AI-space</cp:lastModifiedBy>
  <cp:revision>10</cp:revision>
  <dcterms:created xsi:type="dcterms:W3CDTF">2006-08-16T00:00:00Z</dcterms:created>
  <dcterms:modified xsi:type="dcterms:W3CDTF">2023-06-14T08:55:40Z</dcterms:modified>
  <dc:identifier>DAFlYwla7VE</dc:identifier>
</cp:coreProperties>
</file>